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92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98" r:id="rId5"/>
    <p:sldId id="297" r:id="rId6"/>
    <p:sldId id="289" r:id="rId7"/>
    <p:sldId id="261" r:id="rId8"/>
    <p:sldId id="262" r:id="rId9"/>
    <p:sldId id="263" r:id="rId10"/>
    <p:sldId id="290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264" r:id="rId23"/>
    <p:sldId id="269" r:id="rId24"/>
    <p:sldId id="293" r:id="rId25"/>
    <p:sldId id="29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270" r:id="rId46"/>
    <p:sldId id="275" r:id="rId47"/>
    <p:sldId id="355" r:id="rId48"/>
    <p:sldId id="356" r:id="rId49"/>
    <p:sldId id="357" r:id="rId50"/>
    <p:sldId id="358" r:id="rId51"/>
    <p:sldId id="359" r:id="rId52"/>
    <p:sldId id="360" r:id="rId53"/>
    <p:sldId id="361" r:id="rId54"/>
    <p:sldId id="362" r:id="rId55"/>
    <p:sldId id="363" r:id="rId56"/>
    <p:sldId id="364" r:id="rId57"/>
    <p:sldId id="365" r:id="rId58"/>
    <p:sldId id="276" r:id="rId59"/>
    <p:sldId id="281" r:id="rId60"/>
    <p:sldId id="368" r:id="rId61"/>
    <p:sldId id="369" r:id="rId62"/>
    <p:sldId id="370" r:id="rId63"/>
    <p:sldId id="371" r:id="rId64"/>
    <p:sldId id="372" r:id="rId65"/>
    <p:sldId id="373" r:id="rId66"/>
    <p:sldId id="374" r:id="rId67"/>
    <p:sldId id="375" r:id="rId68"/>
    <p:sldId id="376" r:id="rId69"/>
    <p:sldId id="377" r:id="rId70"/>
    <p:sldId id="378" r:id="rId71"/>
    <p:sldId id="379" r:id="rId72"/>
    <p:sldId id="380" r:id="rId73"/>
    <p:sldId id="381" r:id="rId74"/>
    <p:sldId id="295" r:id="rId75"/>
    <p:sldId id="296" r:id="rId76"/>
    <p:sldId id="288" r:id="rId77"/>
  </p:sldIdLst>
  <p:sldSz cx="12192000" cy="6858000"/>
  <p:notesSz cx="6858000" cy="9144000"/>
  <p:custDataLst>
    <p:tags r:id="rId8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3" Type="http://schemas.openxmlformats.org/officeDocument/2006/relationships/tags" Target="tags/tag93.xml"/><Relationship Id="rId82" Type="http://schemas.openxmlformats.org/officeDocument/2006/relationships/customXml" Target="../customXml/item1.xml"/><Relationship Id="rId81" Type="http://schemas.openxmlformats.org/officeDocument/2006/relationships/customXmlProps" Target="../customXml/itemProps92.xml"/><Relationship Id="rId80" Type="http://schemas.openxmlformats.org/officeDocument/2006/relationships/tableStyles" Target="tableStyles.xml"/><Relationship Id="rId8" Type="http://schemas.openxmlformats.org/officeDocument/2006/relationships/slide" Target="slides/slide5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介绍爬虫处理流程的基本逻辑，引出组件，利用Http Response的状态码的状态</a:t>
            </a:r>
            <a:r>
              <a:rPr lang="zh-CN" altLang="en-US"/>
              <a:t>来介绍</a:t>
            </a:r>
            <a:r>
              <a:rPr lang="en-US" altLang="zh-CN"/>
              <a:t>Scrapy</a:t>
            </a:r>
            <a:r>
              <a:rPr lang="zh-CN" altLang="en-US"/>
              <a:t>框架的</a:t>
            </a:r>
            <a:r>
              <a:rPr lang="zh-CN" altLang="en-US"/>
              <a:t>思想</a:t>
            </a:r>
            <a:endParaRPr lang="zh-CN" altLang="en-US"/>
          </a:p>
          <a:p>
            <a:pPr indent="457200"/>
            <a:r>
              <a:rPr lang="zh-CN" altLang="en-US"/>
              <a:t>大多数的爬虫程序基本按照这个逻辑处理，那么能不能把每个处理逻辑抽取，变成一个个基础组件呢？通过抽取变成基础组件后，就可以在这些基础组件内，加上特有的业务处理逻辑就可以实现整个爬虫流程。比如说对于Http Response的状态码，200状态码数据获取正常，进入数据处理环节；404状态码直接跳过；401状态码需要认证处理。那么这个对于状态码的处理逻辑，就可以封装成一个类。当需要状态码处理的时候，直接调用，而不是每次需要的时候都把这个实现过程再写一遍，这样大大降低了开发时间与成本。同时在使用过程中慢慢地扩充此类的处理逻辑，从而形成一个完整的通用型的处理框架。这就是Scrapy框架的思想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参照教材分别解释</a:t>
            </a:r>
            <a:r>
              <a:rPr lang="en-US" altLang="zh-CN"/>
              <a:t>Scrapy</a:t>
            </a:r>
            <a:r>
              <a:rPr lang="zh-CN" altLang="en-US"/>
              <a:t>组件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可以参照教材分别介绍一下各个文件的</a:t>
            </a:r>
            <a:r>
              <a:rPr lang="zh-CN" altLang="en-US"/>
              <a:t>功能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0.xml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11.jpe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4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8.xml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jpeg"/><Relationship Id="rId2" Type="http://schemas.openxmlformats.org/officeDocument/2006/relationships/tags" Target="../tags/tag89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jpe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jpe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jpeg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0.jpe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2.jpe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3.jpe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4.jpeg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5.jpeg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jpeg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7.jpeg"/><Relationship Id="rId1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8.jpeg"/><Relationship Id="rId1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9.jpeg"/><Relationship Id="rId1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jpeg"/><Relationship Id="rId1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3.png"/><Relationship Id="rId1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4.jpeg"/><Relationship Id="rId1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5.jpeg"/><Relationship Id="rId1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6.jpeg"/><Relationship Id="rId1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7.jpeg"/><Relationship Id="rId1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90.xml"/><Relationship Id="rId1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91.xml"/><Relationship Id="rId1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8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330" y="1689100"/>
            <a:ext cx="1117917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大致的处理流程</a:t>
            </a:r>
            <a:r>
              <a:rPr lang="zh-CN" altLang="en-US"/>
              <a:t>如下：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1.</a:t>
            </a:r>
            <a:r>
              <a:rPr lang="en-US" altLang="zh-CN"/>
              <a:t>    </a:t>
            </a:r>
            <a:r>
              <a:rPr lang="zh-CN" altLang="en-US"/>
              <a:t>Engine（引擎）从Spider中获取要爬取的初始URL请求；</a:t>
            </a:r>
            <a:endParaRPr lang="zh-CN" altLang="en-US"/>
          </a:p>
          <a:p>
            <a:r>
              <a:rPr lang="zh-CN" altLang="en-US"/>
              <a:t>2.</a:t>
            </a:r>
            <a:r>
              <a:rPr lang="en-US" altLang="zh-CN"/>
              <a:t>    </a:t>
            </a:r>
            <a:r>
              <a:rPr lang="zh-CN" altLang="en-US"/>
              <a:t>Engine（引擎）在Scheduler（调度程序）中调度请求，并请求下一个要爬取的请求；</a:t>
            </a:r>
            <a:endParaRPr lang="zh-CN" altLang="en-US"/>
          </a:p>
          <a:p>
            <a:r>
              <a:rPr lang="zh-CN" altLang="en-US"/>
              <a:t>3.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Scheduler（调度程序）将下一个请求返回到引擎；</a:t>
            </a:r>
            <a:endParaRPr lang="zh-CN" altLang="en-US"/>
          </a:p>
          <a:p>
            <a:r>
              <a:rPr lang="zh-CN" altLang="en-US"/>
              <a:t>4.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Engine（引擎）通过下载器中间件将请求发送到Downloader（下载器）；</a:t>
            </a:r>
            <a:endParaRPr lang="zh-CN" altLang="en-US"/>
          </a:p>
          <a:p>
            <a:r>
              <a:rPr lang="zh-CN" altLang="en-US"/>
              <a:t>5.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页面下载完成后，Downloader（下载器）生成一个响应与下载的页面，通过下载器中间件发送到Engine（引擎）；</a:t>
            </a:r>
            <a:endParaRPr lang="zh-CN" altLang="en-US"/>
          </a:p>
          <a:p>
            <a:r>
              <a:rPr lang="zh-CN" altLang="en-US"/>
              <a:t>6.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Engine（引擎）从Downloader（下载器）接收响应，并通过Spider中间件将其发送给Spider进行处理；</a:t>
            </a:r>
            <a:endParaRPr lang="zh-CN" altLang="en-US"/>
          </a:p>
          <a:p>
            <a:r>
              <a:rPr lang="zh-CN" altLang="en-US"/>
              <a:t>7.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Spider处理响应，并通过Spider中间件返回到Engine（引擎）；</a:t>
            </a:r>
            <a:endParaRPr lang="zh-CN" altLang="en-US"/>
          </a:p>
          <a:p>
            <a:r>
              <a:rPr lang="zh-CN" altLang="en-US"/>
              <a:t>8.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Engine（引擎）将处理的（ITEMS）项目发送到Item Pipelines（项目管道），</a:t>
            </a:r>
            <a:endParaRPr lang="zh-CN" altLang="en-US"/>
          </a:p>
          <a:p>
            <a:r>
              <a:rPr lang="zh-CN" altLang="en-US"/>
              <a:t>然后将处理的请求发送到Scheduler（调度程序），并开始下一个可能的爬虫请求；</a:t>
            </a:r>
            <a:endParaRPr lang="zh-CN" altLang="en-US"/>
          </a:p>
          <a:p>
            <a:r>
              <a:rPr lang="zh-CN" altLang="en-US"/>
              <a:t>9.</a:t>
            </a:r>
            <a:r>
              <a:rPr lang="en-US" altLang="zh-CN">
                <a:sym typeface="+mn-ea"/>
              </a:rPr>
              <a:t>    </a:t>
            </a:r>
            <a:r>
              <a:rPr lang="zh-CN" altLang="en-US"/>
              <a:t>该过程重复（从步骤3开始），直到Scheduler（调度程序）不再有请求为止。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8330" y="5756910"/>
            <a:ext cx="6357620" cy="4927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ym typeface="+mn-ea"/>
              </a:rPr>
              <a:t>接下来通过一个例子理解</a:t>
            </a:r>
            <a:r>
              <a:rPr lang="en-US" altLang="zh-CN" sz="2000">
                <a:sym typeface="+mn-ea"/>
              </a:rPr>
              <a:t>Scrapy</a:t>
            </a:r>
            <a:r>
              <a:rPr lang="zh-CN" altLang="en-US" sz="2000">
                <a:sym typeface="+mn-ea"/>
              </a:rPr>
              <a:t>是如何</a:t>
            </a:r>
            <a:r>
              <a:rPr lang="zh-CN" altLang="en-US" sz="2000">
                <a:sym typeface="+mn-ea"/>
              </a:rPr>
              <a:t>工作的？</a:t>
            </a:r>
            <a:endParaRPr lang="zh-CN" altLang="en-US" sz="2000">
              <a:sym typeface="+mn-ea"/>
            </a:endParaRPr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200914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处理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流程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14935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08330" y="1491615"/>
            <a:ext cx="11277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/>
              <a:t>使用</a:t>
            </a:r>
            <a:r>
              <a:rPr lang="en-US" altLang="zh-CN"/>
              <a:t>Scrapy</a:t>
            </a:r>
            <a:r>
              <a:rPr lang="zh-CN" altLang="en-US"/>
              <a:t>框架前，需要确认</a:t>
            </a:r>
            <a:r>
              <a:rPr lang="en-US" altLang="zh-CN"/>
              <a:t>Scrapy</a:t>
            </a:r>
            <a:r>
              <a:rPr lang="zh-CN" altLang="en-US"/>
              <a:t>库已安装，安装方法</a:t>
            </a:r>
            <a:r>
              <a:rPr lang="zh-CN" altLang="en-US"/>
              <a:t>如下：（注意：Python的版本需要在3.6.1以上）</a:t>
            </a:r>
            <a:endParaRPr lang="zh-CN" altLang="en-US"/>
          </a:p>
          <a:p>
            <a:pPr indent="457200"/>
            <a:r>
              <a:rPr lang="zh-CN" altLang="en-US"/>
              <a:t>在</a:t>
            </a:r>
            <a:r>
              <a:rPr lang="en-US" altLang="zh-CN"/>
              <a:t>Windows cmd</a:t>
            </a:r>
            <a:r>
              <a:rPr lang="zh-CN" altLang="en-US"/>
              <a:t>中输入命令行：</a:t>
            </a:r>
            <a:r>
              <a:rPr lang="en-US" altLang="zh-CN"/>
              <a:t>pip3 install Scrapy </a:t>
            </a:r>
            <a:endParaRPr lang="en-US" altLang="zh-CN"/>
          </a:p>
        </p:txBody>
      </p:sp>
      <p:pic>
        <p:nvPicPr>
          <p:cNvPr id="1908645283" name="图片 190864528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4720" y="2512695"/>
            <a:ext cx="5011420" cy="41948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环境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搭建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15570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330" y="1370965"/>
            <a:ext cx="112769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通过Windows cmd命令行内输入：scrapy version 查看已经安装成功的版本，如下图所示：</a:t>
            </a:r>
            <a:endParaRPr lang="zh-CN" altLang="en-US"/>
          </a:p>
        </p:txBody>
      </p:sp>
      <p:pic>
        <p:nvPicPr>
          <p:cNvPr id="21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055" y="1796415"/>
            <a:ext cx="6310630" cy="1405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3430270"/>
            <a:ext cx="112179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通过Windows cmd命令行内输入：scrapy -h查看Scrapy下支持的命令有哪些，如下图所示：</a:t>
            </a:r>
            <a:endParaRPr lang="zh-CN" altLang="en-US"/>
          </a:p>
        </p:txBody>
      </p:sp>
      <p:pic>
        <p:nvPicPr>
          <p:cNvPr id="1839652164" name="图片 1839652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595" y="3897630"/>
            <a:ext cx="4883785" cy="2733675"/>
          </a:xfrm>
          <a:prstGeom prst="rect">
            <a:avLst/>
          </a:prstGeom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环境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搭建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15570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330" y="1609725"/>
            <a:ext cx="112090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b="1"/>
          </a:p>
          <a:p>
            <a:pPr indent="457200"/>
            <a:r>
              <a:rPr lang="zh-CN" altLang="en-US"/>
              <a:t>通过Windows cmd命令行内输入：scrapy startproject testproject 创建一个Scrapy的爬虫测试项目，如下图所示：</a:t>
            </a:r>
            <a:endParaRPr lang="zh-CN" altLang="en-US"/>
          </a:p>
        </p:txBody>
      </p:sp>
      <p:pic>
        <p:nvPicPr>
          <p:cNvPr id="1839652165" name="图片 1839652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690" y="2758440"/>
            <a:ext cx="9794240" cy="3157220"/>
          </a:xfrm>
          <a:prstGeom prst="rect">
            <a:avLst/>
          </a:prstGeom>
        </p:spPr>
      </p:pic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项目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2313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330" y="1586230"/>
            <a:ext cx="112776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通过Scrapy的startproject 命令，就可以在D:\scrapy\这个目录下创建了一个名为testproject的爬虫项目。执行成功后，在此文件夹下就对应增加了testproject的文件夹，如下图所示为整个Scrapy项目的目录结构。</a:t>
            </a:r>
            <a:endParaRPr lang="zh-CN" altLang="en-US"/>
          </a:p>
        </p:txBody>
      </p:sp>
      <p:pic>
        <p:nvPicPr>
          <p:cNvPr id="1550261793" name="图片 155026179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31185" y="2397125"/>
            <a:ext cx="5342255" cy="405003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项目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22313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330" y="1417320"/>
            <a:ext cx="112776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b="1"/>
          </a:p>
          <a:p>
            <a:pPr indent="457200"/>
            <a:r>
              <a:rPr lang="zh-CN" altLang="en-US"/>
              <a:t>通过Windows cmd命令行内输入：cd testproject进入创建的项目文件夹，然后输入：scrapy genspider mainpage techlabplt.com  ，如下图所示：</a:t>
            </a:r>
            <a:endParaRPr lang="zh-CN" altLang="en-US"/>
          </a:p>
        </p:txBody>
      </p:sp>
      <p:pic>
        <p:nvPicPr>
          <p:cNvPr id="1839652166" name="图片 1839652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375" y="2472690"/>
            <a:ext cx="9405620" cy="2339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9135" y="4945380"/>
            <a:ext cx="111867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此命令的语法格式为：scrapy genspider [爬虫程序名称] [爬取目标网站]，其作用是构建一个命名为mainpage的Python爬虫程序，此程序爬取的目标网站为techlabplt.com</a:t>
            </a:r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pider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0123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330" y="1446530"/>
            <a:ext cx="112776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创建完毕后，在spiders下新建了一个命名为mainpage.py的文件，如下图所示：</a:t>
            </a:r>
            <a:endParaRPr lang="zh-CN" altLang="en-US"/>
          </a:p>
        </p:txBody>
      </p:sp>
      <p:pic>
        <p:nvPicPr>
          <p:cNvPr id="1726641251" name="图片 17266412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0900" y="1832610"/>
            <a:ext cx="5437505" cy="22415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08330" y="4074160"/>
            <a:ext cx="87350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通过PyCharm打开testproject项目，进入spiders下的mainpage.py文件，如下图所示：</a:t>
            </a:r>
            <a:endParaRPr lang="zh-CN" altLang="en-US"/>
          </a:p>
        </p:txBody>
      </p:sp>
      <p:pic>
        <p:nvPicPr>
          <p:cNvPr id="1109632705" name="图片 110963270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7270" y="4478020"/>
            <a:ext cx="4777105" cy="2413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16585"/>
            <a:ext cx="3584575" cy="69723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进入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mainpage.py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13245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99135" y="1655445"/>
            <a:ext cx="6096000" cy="39693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class MainpageSpider(scrapy.Spider):</a:t>
            </a:r>
            <a:endParaRPr lang="zh-CN" altLang="en-US"/>
          </a:p>
          <a:p>
            <a:r>
              <a:rPr lang="zh-CN" altLang="en-US"/>
              <a:t># 爬虫的名字</a:t>
            </a:r>
            <a:endParaRPr lang="zh-CN" altLang="en-US"/>
          </a:p>
          <a:p>
            <a:r>
              <a:rPr lang="zh-CN" altLang="en-US"/>
              <a:t>name = "mainpage"</a:t>
            </a:r>
            <a:endParaRPr lang="zh-CN" altLang="en-US"/>
          </a:p>
          <a:p>
            <a:r>
              <a:rPr lang="zh-CN" altLang="en-US"/>
              <a:t># 允许爬取的域名</a:t>
            </a:r>
            <a:endParaRPr lang="zh-CN" altLang="en-US"/>
          </a:p>
          <a:p>
            <a:r>
              <a:rPr lang="zh-CN" altLang="en-US"/>
              <a:t>allowed_domains = ["techlabplt.com"]</a:t>
            </a:r>
            <a:endParaRPr lang="zh-CN" altLang="en-US"/>
          </a:p>
          <a:p>
            <a:r>
              <a:rPr lang="zh-CN" altLang="en-US"/>
              <a:t># 起始的URL地址</a:t>
            </a:r>
            <a:endParaRPr lang="zh-CN" altLang="en-US"/>
          </a:p>
          <a:p>
            <a:r>
              <a:rPr lang="zh-CN" altLang="en-US"/>
              <a:t>start_urls = ["http://www.techlabplt.com"]</a:t>
            </a:r>
            <a:endParaRPr lang="zh-CN" altLang="en-US"/>
          </a:p>
          <a:p>
            <a:r>
              <a:rPr lang="zh-CN" altLang="en-US"/>
              <a:t>	</a:t>
            </a:r>
            <a:endParaRPr lang="zh-CN" altLang="en-US"/>
          </a:p>
          <a:p>
            <a:r>
              <a:rPr lang="zh-CN" altLang="en-US"/>
              <a:t>def parse(self, response):</a:t>
            </a:r>
            <a:endParaRPr lang="zh-CN" altLang="en-US"/>
          </a:p>
          <a:p>
            <a:r>
              <a:rPr lang="zh-CN" altLang="en-US"/>
              <a:t># 请求完成后的操作</a:t>
            </a:r>
            <a:endParaRPr lang="zh-CN" altLang="en-US"/>
          </a:p>
          <a:p>
            <a:r>
              <a:rPr lang="zh-CN" altLang="en-US"/>
              <a:t>with open('mainpage.html', 'wb') as mp:</a:t>
            </a:r>
            <a:endParaRPr lang="zh-CN" altLang="en-US"/>
          </a:p>
          <a:p>
            <a:r>
              <a:rPr lang="zh-CN" altLang="en-US"/>
              <a:t>	#把response存入mainpage.html</a:t>
            </a:r>
            <a:endParaRPr lang="zh-CN" altLang="en-US"/>
          </a:p>
          <a:p>
            <a:r>
              <a:rPr lang="zh-CN" altLang="en-US"/>
              <a:t>mp.write(response.body)</a:t>
            </a:r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修改为如下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2313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08965" y="1548130"/>
            <a:ext cx="112769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完成如上更改并保存后，进入Windows cmd命令行内输入：scrapy crawl mainpage，运行mainpage的Spider爬虫程序，</a:t>
            </a:r>
            <a:r>
              <a:rPr lang="zh-CN" altLang="en-US"/>
              <a:t>部分输出结果如下： </a:t>
            </a:r>
            <a:endParaRPr lang="zh-CN" altLang="en-US"/>
          </a:p>
          <a:p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95960" y="2272665"/>
            <a:ext cx="905256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2023-05-09 14:57:33 [scrapy.utils.log] INFO: Scrapy 2.9.0 started (bot: testproject)</a:t>
            </a:r>
            <a:endParaRPr lang="zh-CN" altLang="en-US"/>
          </a:p>
          <a:p>
            <a:r>
              <a:rPr lang="zh-CN" altLang="en-US"/>
              <a:t>2023-05-09 14:57:33 [scrapy.utils.log] INFO: Versions: lxml 4.9.2.0, libxml2 2.9.12, cssselect 1.2.0, parsel 1.8.1, w3lib 2.1.1, Twisted 22.10.0, Python 3.7.8 (tags/v3.7.8:4b47a5b6ba, Jun 28 2020, 08:53:46) [MSC v.1916 64 bit (AMD64)], pyOpenSSL 23.1.1 (OpenSSL 3.1.0 14 Mar 2023), cryptography 40.0.2, Platform Windows-10-10.0.19041-SP0</a:t>
            </a:r>
            <a:endParaRPr lang="zh-CN" altLang="en-US"/>
          </a:p>
          <a:p>
            <a:r>
              <a:rPr lang="zh-CN" altLang="en-US"/>
              <a:t>2023-05-09 14:57:33 [scrapy.crawler] INFO: Overridden settings:</a:t>
            </a:r>
            <a:endParaRPr lang="zh-CN" altLang="en-US"/>
          </a:p>
          <a:p>
            <a:r>
              <a:rPr lang="zh-CN" altLang="en-US"/>
              <a:t>{'BOT_NAME': 'testproject',</a:t>
            </a:r>
            <a:endParaRPr lang="zh-CN" altLang="en-US"/>
          </a:p>
          <a:p>
            <a:r>
              <a:rPr lang="zh-CN" altLang="en-US"/>
              <a:t> 'FEED_EXPORT_ENCODING': 'utf-8',</a:t>
            </a:r>
            <a:endParaRPr lang="zh-CN" altLang="en-US"/>
          </a:p>
          <a:p>
            <a:r>
              <a:rPr lang="zh-CN" altLang="en-US"/>
              <a:t> 'NEWSPIDER_MODULE': 'testproject.spiders',</a:t>
            </a:r>
            <a:endParaRPr lang="zh-CN" altLang="en-US"/>
          </a:p>
          <a:p>
            <a:r>
              <a:rPr lang="zh-CN" altLang="en-US"/>
              <a:t> 'REQUEST_FINGERPRINTER_IMPLEMENTATION': '2.7',</a:t>
            </a:r>
            <a:endParaRPr lang="zh-CN" altLang="en-US"/>
          </a:p>
          <a:p>
            <a:r>
              <a:rPr lang="zh-CN" altLang="en-US"/>
              <a:t> 'ROBOTSTXT_OBEY': True,</a:t>
            </a:r>
            <a:endParaRPr lang="zh-CN" altLang="en-US"/>
          </a:p>
          <a:p>
            <a:r>
              <a:rPr lang="zh-CN" altLang="en-US"/>
              <a:t> 'SPIDER_MODULES': ['testproject.spiders'],</a:t>
            </a:r>
            <a:endParaRPr lang="zh-CN" altLang="en-US"/>
          </a:p>
          <a:p>
            <a:r>
              <a:rPr lang="zh-CN" altLang="en-US"/>
              <a:t> 'TWISTED_REACTOR': 'twisted.internet.asyncioreactor.AsyncioSelectorReactor'}</a:t>
            </a:r>
            <a:endParaRPr lang="zh-CN" altLang="en-US"/>
          </a:p>
          <a:p>
            <a:r>
              <a:rPr lang="zh-CN" altLang="en-US"/>
              <a:t>2023-05-09 14:57:33 [asyncio] DEBUG: Using selector: SelectSelector</a:t>
            </a:r>
            <a:endParaRPr lang="zh-CN" altLang="en-US"/>
          </a:p>
          <a:p>
            <a:r>
              <a:rPr lang="zh-CN" altLang="en-US"/>
              <a:t>2023-05-09 14:57:33 [scrapy.utils.log] DEBUG: Using reactor: </a:t>
            </a:r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34753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运行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爬虫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程序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2356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框架已搭建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成功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392493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08330" y="1644650"/>
            <a:ext cx="112776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/>
            <a:r>
              <a:rPr lang="zh-CN" altLang="en-US"/>
              <a:t>在PyCharm的项目目录下，如果可以查看到mainpage.html，说明Scrapy框架已搭建成功，如下图所示：</a:t>
            </a:r>
            <a:endParaRPr lang="zh-CN" altLang="en-US"/>
          </a:p>
        </p:txBody>
      </p:sp>
      <p:pic>
        <p:nvPicPr>
          <p:cNvPr id="1848011202" name="图片 18480112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69720" y="2212975"/>
            <a:ext cx="8753475" cy="43592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07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项目六</a:t>
            </a:r>
            <a:r>
              <a:rPr lang="en-US" altLang="zh-CN" sz="4800" b="1"/>
              <a:t>   Scrapy </a:t>
            </a:r>
            <a:r>
              <a:rPr lang="zh-CN" altLang="en-US" sz="4800" b="1"/>
              <a:t>爬虫</a:t>
            </a:r>
            <a:r>
              <a:rPr lang="zh-CN" altLang="en-US" sz="4800" b="1"/>
              <a:t>框架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6.1.1    </a:t>
            </a:r>
            <a:endParaRPr lang="en-US" altLang="zh-CN" sz="4800" b="1"/>
          </a:p>
          <a:p>
            <a:r>
              <a:rPr lang="en-US" altLang="zh-CN" sz="4800" b="1"/>
              <a:t>Scrapy</a:t>
            </a:r>
            <a:r>
              <a:rPr lang="zh-CN" altLang="en-US" sz="4800" b="1"/>
              <a:t>框架</a:t>
            </a:r>
            <a:r>
              <a:rPr lang="zh-CN" altLang="en-US" sz="4800" b="1"/>
              <a:t>入门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9140" y="1656080"/>
            <a:ext cx="1878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Spider </a:t>
            </a:r>
            <a:r>
              <a:rPr lang="zh-CN" altLang="en-US"/>
              <a:t>的</a:t>
            </a:r>
            <a:r>
              <a:rPr lang="zh-CN" altLang="en-US"/>
              <a:t>使用：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01215"/>
            <a:ext cx="112490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本次的项目目标是：爬取“农副产品数据页面”的数据，网页地址为（http://www.techlabplt.com:8080/BD-PC/priceList），在任务</a:t>
            </a:r>
            <a:r>
              <a:rPr lang="en-US" altLang="zh-CN"/>
              <a:t>6.1</a:t>
            </a:r>
            <a:r>
              <a:rPr lang="zh-CN" altLang="en-US"/>
              <a:t>的项目上，新建一个Spider。通过Windows cmd命令行内输入：scrapy genspider price techlabplt.com ，如下图所示：</a:t>
            </a:r>
            <a:endParaRPr lang="zh-CN" altLang="en-US"/>
          </a:p>
        </p:txBody>
      </p:sp>
      <p:pic>
        <p:nvPicPr>
          <p:cNvPr id="1607978620" name="图片 16079786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2715" y="3289935"/>
            <a:ext cx="9386570" cy="31057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新建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198945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52270"/>
            <a:ext cx="11249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在PyCharm 项目的spiders目录下，创建命名为price.py的爬虫程序,如下图所示：</a:t>
            </a:r>
            <a:endParaRPr lang="zh-CN" altLang="en-US"/>
          </a:p>
        </p:txBody>
      </p:sp>
      <p:pic>
        <p:nvPicPr>
          <p:cNvPr id="234655886" name="图片 2346558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135" y="2201545"/>
            <a:ext cx="8690610" cy="43097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创建爬虫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程序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2313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592580"/>
            <a:ext cx="74637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修改price.py文件，使其获取农副产品页面内的数据，修改代码如下：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235200"/>
            <a:ext cx="8009255" cy="383857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class PriceSpider(scrapy.Spider):</a:t>
            </a:r>
            <a:endParaRPr lang="zh-CN" altLang="en-US"/>
          </a:p>
          <a:p>
            <a:r>
              <a:rPr lang="zh-CN" altLang="en-US"/>
              <a:t>    # 爬虫的名字</a:t>
            </a:r>
            <a:endParaRPr lang="zh-CN" altLang="en-US"/>
          </a:p>
          <a:p>
            <a:r>
              <a:rPr lang="zh-CN" altLang="en-US"/>
              <a:t>    name = "price"</a:t>
            </a:r>
            <a:endParaRPr lang="zh-CN" altLang="en-US"/>
          </a:p>
          <a:p>
            <a:r>
              <a:rPr lang="zh-CN" altLang="en-US"/>
              <a:t>    # 允许的域名</a:t>
            </a:r>
            <a:endParaRPr lang="zh-CN" altLang="en-US"/>
          </a:p>
          <a:p>
            <a:r>
              <a:rPr lang="zh-CN" altLang="en-US"/>
              <a:t>    allowed_domains = ["techlabplt.com"]</a:t>
            </a:r>
            <a:endParaRPr lang="zh-CN" altLang="en-US"/>
          </a:p>
          <a:p>
            <a:r>
              <a:rPr lang="zh-CN" altLang="en-US"/>
              <a:t>    # 起始的URL地址</a:t>
            </a:r>
            <a:endParaRPr lang="zh-CN" altLang="en-US"/>
          </a:p>
          <a:p>
            <a:pPr>
              <a:lnSpc>
                <a:spcPct val="130000"/>
              </a:lnSpc>
            </a:pPr>
            <a:r>
              <a:rPr lang="zh-CN" altLang="en-US"/>
              <a:t>    start_urls = ["http://www.techlabplt.com:8080/BD</a:t>
            </a:r>
            <a:r>
              <a:rPr lang="en-US" altLang="zh-CN"/>
              <a:t>-</a:t>
            </a:r>
            <a:r>
              <a:rPr lang="zh-CN" altLang="en-US"/>
              <a:t>PC/priceList?pageId=1"]</a:t>
            </a:r>
            <a:endParaRPr lang="zh-CN" altLang="en-US"/>
          </a:p>
          <a:p>
            <a:r>
              <a:rPr lang="zh-CN" altLang="en-US"/>
              <a:t>    # 在parse方法内实现爬取数据的逻辑</a:t>
            </a:r>
            <a:endParaRPr lang="zh-CN" altLang="en-US"/>
          </a:p>
          <a:p>
            <a:r>
              <a:rPr lang="zh-CN" altLang="en-US"/>
              <a:t>    def parse(self, response):</a:t>
            </a:r>
            <a:endParaRPr lang="zh-CN" altLang="en-US"/>
          </a:p>
          <a:p>
            <a:r>
              <a:rPr lang="zh-CN" altLang="en-US"/>
              <a:t>    # 获取当前页内的所有农副产品的相关信息</a:t>
            </a:r>
            <a:endParaRPr lang="zh-CN" altLang="en-US"/>
          </a:p>
          <a:p>
            <a:r>
              <a:rPr lang="zh-CN" altLang="en-US"/>
              <a:t>    price_list = response.xpath("//*[@id='tableBody']/tr[1]")</a:t>
            </a:r>
            <a:endParaRPr lang="zh-CN" altLang="en-US"/>
          </a:p>
          <a:p>
            <a:r>
              <a:rPr lang="zh-CN" altLang="en-US"/>
              <a:t>    print("获取的数据数量为：" + str(len(price_list)))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239903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11630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通过Windows cmd命令行内输入：scrapy crawl price，运行命名为price的爬虫程序。如果输出结果没有报错的话，继续输入：scrapy crawl price –nolog（参数nolog的作用是：不显示日志信息），运行结果如下图所示，获取得到第一页的数据量为100条。</a:t>
            </a:r>
            <a:endParaRPr lang="zh-CN" altLang="en-US"/>
          </a:p>
        </p:txBody>
      </p:sp>
      <p:pic>
        <p:nvPicPr>
          <p:cNvPr id="1845215544" name="图片 18452155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4805" y="2771775"/>
            <a:ext cx="8961755" cy="3469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682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运行爬虫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程序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2313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12240"/>
            <a:ext cx="95637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继续修改price.py文件，遍历每一条数据信息，获取每个字段的值，代码如下：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780540"/>
            <a:ext cx="8529955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imprt scrapy</a:t>
            </a:r>
            <a:endParaRPr lang="zh-CN" altLang="en-US"/>
          </a:p>
          <a:p>
            <a:r>
              <a:rPr lang="zh-CN" altLang="en-US"/>
              <a:t>class PriceSpider(scrapy.Spider):</a:t>
            </a:r>
            <a:endParaRPr lang="zh-CN" altLang="en-US"/>
          </a:p>
          <a:p>
            <a:r>
              <a:rPr lang="zh-CN" altLang="en-US"/>
              <a:t>    # 爬虫的名字</a:t>
            </a:r>
            <a:endParaRPr lang="zh-CN" altLang="en-US"/>
          </a:p>
          <a:p>
            <a:r>
              <a:rPr lang="zh-CN" altLang="en-US"/>
              <a:t>    name = "price"</a:t>
            </a:r>
            <a:endParaRPr lang="zh-CN" altLang="en-US"/>
          </a:p>
          <a:p>
            <a:r>
              <a:rPr lang="zh-CN" altLang="en-US"/>
              <a:t>    # 允许的域名</a:t>
            </a:r>
            <a:endParaRPr lang="zh-CN" altLang="en-US"/>
          </a:p>
          <a:p>
            <a:r>
              <a:rPr lang="zh-CN" altLang="en-US"/>
              <a:t>    allowed_domains = ["techlabplt.com"]</a:t>
            </a:r>
            <a:endParaRPr lang="zh-CN" altLang="en-US"/>
          </a:p>
          <a:p>
            <a:r>
              <a:rPr lang="zh-CN" altLang="en-US"/>
              <a:t>    # 起始的URL地址</a:t>
            </a:r>
            <a:endParaRPr lang="zh-CN" altLang="en-US"/>
          </a:p>
          <a:p>
            <a:r>
              <a:rPr lang="zh-CN" altLang="en-US"/>
              <a:t>    start_urls = ["http://www.techlabplt.com:8080/BD-PC/priceList?pageId=1"]</a:t>
            </a:r>
            <a:endParaRPr lang="zh-CN" altLang="en-US"/>
          </a:p>
          <a:p>
            <a:r>
              <a:rPr lang="zh-CN" altLang="en-US"/>
              <a:t>     # 在parse方法内实现爬取数据的逻辑</a:t>
            </a:r>
            <a:endParaRPr lang="zh-CN" altLang="en-US"/>
          </a:p>
          <a:p>
            <a:r>
              <a:rPr lang="zh-CN" altLang="en-US"/>
              <a:t>    def parse(self, response):</a:t>
            </a:r>
            <a:endParaRPr lang="zh-CN" altLang="en-US"/>
          </a:p>
          <a:p>
            <a:r>
              <a:rPr lang="zh-CN" altLang="en-US"/>
              <a:t>        # 获取当前页内的所有农副产品的相关信息</a:t>
            </a:r>
            <a:endParaRPr lang="zh-CN" altLang="en-US"/>
          </a:p>
          <a:p>
            <a:r>
              <a:rPr lang="zh-CN" altLang="en-US"/>
              <a:t>        price_list = response.xpath("//*[@id='tableBody']/tr")</a:t>
            </a:r>
            <a:endParaRPr lang="zh-CN" altLang="en-US"/>
          </a:p>
          <a:p>
            <a:r>
              <a:rPr lang="zh-CN" altLang="en-US"/>
              <a:t>        # 遍历price_list 获取每一项内的数据值</a:t>
            </a:r>
            <a:endParaRPr lang="zh-CN" altLang="en-US"/>
          </a:p>
          <a:p>
            <a:r>
              <a:rPr lang="zh-CN" altLang="en-US"/>
              <a:t>        for price in price_list:</a:t>
            </a:r>
            <a:endParaRPr lang="zh-CN" altLang="en-US"/>
          </a:p>
          <a:p>
            <a:r>
              <a:rPr lang="zh-CN" altLang="en-US"/>
              <a:t>            tmp = {}</a:t>
            </a:r>
            <a:endParaRPr lang="zh-CN" altLang="en-US"/>
          </a:p>
          <a:p>
            <a:r>
              <a:rPr lang="zh-CN" altLang="en-US"/>
              <a:t>          # 判断选择器对象的值是不是存在，如果存在就提取出来，不存在赋空置</a:t>
            </a:r>
            <a:endParaRPr lang="zh-CN" altLang="en-US"/>
          </a:p>
          <a:p>
            <a:r>
              <a:rPr lang="zh-CN" altLang="en-US"/>
              <a:t>            if price.xpath("./td[1]/text()"):</a:t>
            </a:r>
            <a:endParaRPr lang="zh-CN" altLang="en-US"/>
          </a:p>
          <a:p>
            <a:r>
              <a:rPr lang="zh-CN" altLang="en-US"/>
              <a:t>                tmp['大类'] = price.xpath("./td[1]/text()")[0].extract()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再次修改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0187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26515"/>
            <a:ext cx="7366000" cy="55314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 else:</a:t>
            </a:r>
            <a:endParaRPr lang="zh-CN" altLang="en-US"/>
          </a:p>
          <a:p>
            <a:r>
              <a:rPr lang="zh-CN" altLang="en-US"/>
              <a:t>                tmp['大类'] = ''</a:t>
            </a:r>
            <a:endParaRPr lang="zh-CN" altLang="en-US"/>
          </a:p>
          <a:p>
            <a:r>
              <a:rPr lang="zh-CN" altLang="en-US"/>
              <a:t>            if price.xpath("./td[2]/text()"):</a:t>
            </a:r>
            <a:endParaRPr lang="zh-CN" altLang="en-US"/>
          </a:p>
          <a:p>
            <a:r>
              <a:rPr lang="zh-CN" altLang="en-US"/>
              <a:t>                tmp['小类'] = price.xpath("./td[2]/text()")[0].extract()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tmp['小类'] = ''</a:t>
            </a:r>
            <a:endParaRPr lang="zh-CN" altLang="en-US"/>
          </a:p>
          <a:p>
            <a:r>
              <a:rPr lang="zh-CN" altLang="en-US"/>
              <a:t>            if price.xpath("./td[3]/text()"):</a:t>
            </a:r>
            <a:endParaRPr lang="zh-CN" altLang="en-US"/>
          </a:p>
          <a:p>
            <a:r>
              <a:rPr lang="zh-CN" altLang="en-US"/>
              <a:t>                tmp['名称'] = price.xpath("./td[3]/text()")[0].extract()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tmp['名称'] = ''</a:t>
            </a:r>
            <a:endParaRPr lang="zh-CN" altLang="en-US"/>
          </a:p>
          <a:p>
            <a:r>
              <a:rPr lang="zh-CN" altLang="en-US"/>
              <a:t>            if price.xpath("./td[4]/text()"):</a:t>
            </a:r>
            <a:endParaRPr lang="zh-CN" altLang="en-US"/>
          </a:p>
          <a:p>
            <a:r>
              <a:rPr lang="zh-CN" altLang="en-US"/>
              <a:t>                tmp['最低价'] = price.xpath("./td[4]/text()")[0].extract()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tmp['最低价'] = ''</a:t>
            </a:r>
            <a:endParaRPr lang="zh-CN" altLang="en-US"/>
          </a:p>
          <a:p>
            <a:r>
              <a:rPr lang="zh-CN" altLang="en-US"/>
              <a:t>            if price.xpath("./td[5]/text()"):</a:t>
            </a:r>
            <a:endParaRPr lang="zh-CN" altLang="en-US"/>
          </a:p>
          <a:p>
            <a:r>
              <a:rPr lang="zh-CN" altLang="en-US"/>
              <a:t>                tmp['平均价'] = price.xpath("./td[5]/text()")[0].extract()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tmp['平均价'] = ''</a:t>
            </a:r>
            <a:endParaRPr lang="zh-CN" altLang="en-US"/>
          </a:p>
          <a:p>
            <a:r>
              <a:rPr lang="zh-CN" altLang="en-US"/>
              <a:t>            if price.xpath("./td[6]/text()"):</a:t>
            </a:r>
            <a:endParaRPr lang="zh-CN" altLang="en-US"/>
          </a:p>
          <a:p>
            <a:r>
              <a:rPr lang="zh-CN" altLang="en-US"/>
              <a:t>                tmp['最高价'] = price.xpath("./td[6]/text()")[0].extract()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再次修改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0187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13815"/>
            <a:ext cx="7011035" cy="55441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 else:</a:t>
            </a:r>
            <a:endParaRPr lang="zh-CN" altLang="en-US"/>
          </a:p>
          <a:p>
            <a:r>
              <a:rPr lang="zh-CN" altLang="en-US"/>
              <a:t>                tmp['最高价'] = ''</a:t>
            </a:r>
            <a:endParaRPr lang="zh-CN" altLang="en-US"/>
          </a:p>
          <a:p>
            <a:r>
              <a:rPr lang="zh-CN" altLang="en-US"/>
              <a:t>            if price.xpath("./td[7]/text()"):</a:t>
            </a:r>
            <a:endParaRPr lang="zh-CN" altLang="en-US"/>
          </a:p>
          <a:p>
            <a:r>
              <a:rPr lang="zh-CN" altLang="en-US"/>
              <a:t>                tmp['规格'] = price.xpath("./td[7]/text()")[0].extract()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tmp['规格'] = ''</a:t>
            </a:r>
            <a:endParaRPr lang="zh-CN" altLang="en-US"/>
          </a:p>
          <a:p>
            <a:r>
              <a:rPr lang="zh-CN" altLang="en-US"/>
              <a:t>            if price.xpath("./td[8]/text()"):</a:t>
            </a:r>
            <a:endParaRPr lang="zh-CN" altLang="en-US"/>
          </a:p>
          <a:p>
            <a:r>
              <a:rPr lang="zh-CN" altLang="en-US"/>
              <a:t>                tmp['来源'] = price.xpath("./td[8]/text()")[0].extract()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tmp['来源'] = ''</a:t>
            </a:r>
            <a:endParaRPr lang="zh-CN" altLang="en-US"/>
          </a:p>
          <a:p>
            <a:r>
              <a:rPr lang="zh-CN" altLang="en-US"/>
              <a:t>            if price.xpath("./td[9]/text()"):</a:t>
            </a:r>
            <a:endParaRPr lang="zh-CN" altLang="en-US"/>
          </a:p>
          <a:p>
            <a:r>
              <a:rPr lang="zh-CN" altLang="en-US"/>
              <a:t>                tmp['单位'] = price.xpath("./td[9]/text()")[0].extract()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tmp['单位'] = ''</a:t>
            </a:r>
            <a:endParaRPr lang="zh-CN" altLang="en-US"/>
          </a:p>
          <a:p>
            <a:r>
              <a:rPr lang="zh-CN" altLang="en-US"/>
              <a:t>            if price.xpath("./td[10]/text()"):</a:t>
            </a:r>
            <a:endParaRPr lang="zh-CN" altLang="en-US"/>
          </a:p>
          <a:p>
            <a:r>
              <a:rPr lang="zh-CN" altLang="en-US"/>
              <a:t>                tmp['更新日期'] = price.xpath("./td[10]/text()")[0].extract()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tmp['更新日期'] = ''</a:t>
            </a:r>
            <a:endParaRPr lang="zh-CN" altLang="en-US"/>
          </a:p>
          <a:p>
            <a:r>
              <a:rPr lang="zh-CN" altLang="en-US"/>
              <a:t>            # 返回数据</a:t>
            </a:r>
            <a:endParaRPr lang="zh-CN" altLang="en-US"/>
          </a:p>
          <a:p>
            <a:r>
              <a:rPr lang="zh-CN" altLang="en-US"/>
              <a:t>            yield tmp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47180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再次修改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174115"/>
            <a:ext cx="30187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8115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通过Windows cmd命令行内输入：scrapy crawl price，可以看到item_scrapy_count为100，共有100条数据被爬取得到，运行结果如下</a:t>
            </a:r>
            <a:r>
              <a:rPr lang="zh-CN" altLang="en-US"/>
              <a:t>所示：</a:t>
            </a:r>
            <a:endParaRPr lang="zh-CN" altLang="en-US"/>
          </a:p>
        </p:txBody>
      </p:sp>
      <p:pic>
        <p:nvPicPr>
          <p:cNvPr id="681107478" name="图片 6811074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4335" y="2323465"/>
            <a:ext cx="6014720" cy="44526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爬取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到的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100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01879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97330"/>
            <a:ext cx="11250295" cy="4554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/>
              <a:t>在代码编写中，有如下注意点：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运行scrapy crawl price启动爬虫时，一定要在项目路径下；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Spider中的解析逻辑在parse函数内，如果解析过程比较复杂，也可以自定义解析函数；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解析出来的数据中存在URL地址，并且需要发起此URL的请求，那么它的域名必须要在allowed_domains内；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parse()函数内尽量不要用return返回数据，使用yield返回（注意：此时能够传递的对象有：BaseItem，Request，Dict与None）；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在price.xpath("./td[X]/text()")[0].extract()去取数据的时候，首先要判断选择器对象是否为空，如果直接去取数据的话，程序可能会报错；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运行爬虫的时候，加上—nolog 参数可以限制log日志的输出。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需要注意的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地方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64541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占位符 2"/>
          <p:cNvSpPr>
            <a:spLocks noGrp="1"/>
          </p:cNvSpPr>
          <p:nvPr/>
        </p:nvSpPr>
        <p:spPr>
          <a:xfrm>
            <a:off x="800735" y="1359535"/>
            <a:ext cx="4892040" cy="4061460"/>
          </a:xfrm>
          <a:prstGeom prst="rect">
            <a:avLst/>
          </a:prstGeom>
        </p:spPr>
        <p:txBody>
          <a:bodyPr vert="horz" lIns="90000" tIns="46800" rIns="90000" bIns="46800" rtlCol="0">
            <a:normAutofit fontScale="80000"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zh-CN" altLang="en-US" sz="2000" b="1" spc="0">
                <a:solidFill>
                  <a:schemeClr val="tx1"/>
                </a:solidFill>
                <a:latin typeface="+mn-lt"/>
                <a:ea typeface="+mn-ea"/>
              </a:rPr>
              <a:t>学习目标：</a:t>
            </a:r>
            <a:endParaRPr lang="zh-CN" altLang="en-US" sz="2000" b="1" spc="0">
              <a:solidFill>
                <a:schemeClr val="tx1"/>
              </a:solidFill>
              <a:latin typeface="+mn-lt"/>
              <a:ea typeface="+mn-ea"/>
            </a:endParaRPr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sz="1555" b="1"/>
              <a:t>	Scrapy爬虫框架的认识；</a:t>
            </a:r>
            <a:endParaRPr sz="1555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555" b="1"/>
              <a:t>	使用Spider类；</a:t>
            </a:r>
            <a:endParaRPr sz="1555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555" b="1"/>
              <a:t>	使用Selector类；</a:t>
            </a:r>
            <a:endParaRPr sz="1555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555" b="1"/>
              <a:t>	Scrapy深入学习；</a:t>
            </a:r>
            <a:endParaRPr sz="1555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555" b="1"/>
              <a:t>	Scrapy对接Selenium；</a:t>
            </a:r>
            <a:endParaRPr sz="1555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555" b="1"/>
              <a:t>	拓展中间件的使用方式；</a:t>
            </a:r>
            <a:endParaRPr sz="1555" b="1"/>
          </a:p>
          <a:p>
            <a:pPr marL="285750" indent="-285750" algn="l">
              <a:lnSpc>
                <a:spcPct val="220000"/>
              </a:lnSpc>
              <a:buFont typeface="Arial" panose="020B0604020202020204" pitchFamily="34" charset="0"/>
              <a:buChar char="•"/>
            </a:pPr>
            <a:r>
              <a:rPr sz="1555" b="1"/>
              <a:t>	Scrapy对接Splash。</a:t>
            </a:r>
            <a:endParaRPr sz="1555" b="1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99135" y="577215"/>
            <a:ext cx="3564890" cy="705485"/>
          </a:xfrm>
        </p:spPr>
        <p:txBody>
          <a:bodyPr>
            <a:normAutofit fontScale="90000"/>
          </a:bodyPr>
          <a:p>
            <a:r>
              <a:rPr lang="en-US" altLang="zh-CN"/>
              <a:t>Scrapy</a:t>
            </a:r>
            <a:r>
              <a:rPr lang="zh-CN" altLang="en-US"/>
              <a:t>爬虫</a:t>
            </a:r>
            <a:r>
              <a:rPr lang="zh-CN" altLang="en-US"/>
              <a:t>框架</a:t>
            </a: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00735" y="1313180"/>
            <a:ext cx="3314700" cy="158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占位符 2"/>
          <p:cNvSpPr>
            <a:spLocks noGrp="1"/>
          </p:cNvSpPr>
          <p:nvPr/>
        </p:nvSpPr>
        <p:spPr>
          <a:xfrm>
            <a:off x="800735" y="5321300"/>
            <a:ext cx="11088370" cy="1375410"/>
          </a:xfrm>
          <a:prstGeom prst="rect">
            <a:avLst/>
          </a:prstGeom>
        </p:spPr>
        <p:txBody>
          <a:bodyPr vert="horz" lIns="90000" tIns="46800" rIns="90000" bIns="46800" rtlCol="0">
            <a:normAutofit fontScale="60000"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60000"/>
              </a:lnSpc>
            </a:pPr>
            <a:r>
              <a:rPr lang="zh-CN" altLang="en-US" sz="2570" b="1" spc="0">
                <a:solidFill>
                  <a:schemeClr val="tx1"/>
                </a:solidFill>
                <a:latin typeface="+mn-lt"/>
                <a:ea typeface="+mn-ea"/>
              </a:rPr>
              <a:t>素养目标：</a:t>
            </a:r>
            <a:endParaRPr lang="zh-CN" altLang="en-US" sz="2570" b="1" spc="0">
              <a:solidFill>
                <a:schemeClr val="tx1"/>
              </a:solidFill>
              <a:latin typeface="+mn-lt"/>
              <a:ea typeface="+mn-ea"/>
            </a:endParaRPr>
          </a:p>
          <a:p>
            <a:pPr indent="457200" algn="l">
              <a:lnSpc>
                <a:spcPct val="160000"/>
              </a:lnSpc>
            </a:pPr>
            <a:r>
              <a:rPr sz="2000" b="1"/>
              <a:t>通过实现上述学习目标，可以培养对 Scrapy 爬虫框架的深入认识和理解，熟练使用Spider类和Selector类进行数据抓取和解析，掌握Scrapy与Selenium、Splash的集成方法和Middleware的拓展使用方式，从而提升Web爬虫开发的技能和素质。</a:t>
            </a:r>
            <a:endParaRPr sz="2000" b="1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2170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  <p:bldLst>
      <p:bldP spid="5" grpId="0"/>
      <p:bldP spid="5" grpId="1"/>
      <p:bldP spid="8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83385"/>
            <a:ext cx="112490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将数据保存到外部文件，比如保存到JSON文件中，要用到Item Pipeline 组件。首先需要在settings.py文件内定义参数，这样才能启用Item Pipeline组件（setting.py内的ITEM PIPELINES默认是没有定义的），如下图所示：</a:t>
            </a:r>
            <a:endParaRPr lang="zh-CN" altLang="en-US"/>
          </a:p>
        </p:txBody>
      </p:sp>
      <p:pic>
        <p:nvPicPr>
          <p:cNvPr id="1253406516" name="图片 12534065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2140" y="2785110"/>
            <a:ext cx="8936990" cy="35293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Item Pipeline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组件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85496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453515"/>
            <a:ext cx="112490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Pipelines 可以定义一个或多个，通过优先级来确认运行顺序。如下图所示定义了两个Pipeline：一个是TestprojectPipeline，优先级为300；一个是MysqlprojectPipeline，优先级为280。那么此时MysqlprojectPipeline将优先运行。</a:t>
            </a:r>
            <a:endParaRPr lang="zh-CN" altLang="en-US"/>
          </a:p>
        </p:txBody>
      </p:sp>
      <p:pic>
        <p:nvPicPr>
          <p:cNvPr id="2022950215" name="图片 2022950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0160" y="2430780"/>
            <a:ext cx="6957060" cy="23882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8330" y="501840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通过Windows cmd命令行内输入：scrapy crawl price， 在Enabled Item Pipelines获取如下输出，说明settings.py设置已经生效。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84525" y="5605145"/>
            <a:ext cx="6096000" cy="119888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2023-05-09 21:11:58 [scrapy.middleware] INFO: Enabled item pipelines:</a:t>
            </a:r>
            <a:endParaRPr lang="zh-CN" altLang="en-US"/>
          </a:p>
          <a:p>
            <a:r>
              <a:rPr lang="zh-CN" altLang="en-US"/>
              <a:t>['testproject.pipelines.MysqlPipeline', 'testproject.pipelines.TestprojectPipeline']</a:t>
            </a:r>
            <a:endParaRPr lang="zh-CN" altLang="en-US"/>
          </a:p>
        </p:txBody>
      </p:sp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Item Pipeline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组件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85496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73555"/>
            <a:ext cx="112496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接下去，就可以在Testproject.Pipelines.TestprojectPipeline内将数据存储到JSON文件内，初始的Pipelines.py下只有TestprojectPipeline的Class类，如下图所示：</a:t>
            </a:r>
            <a:endParaRPr lang="zh-CN" altLang="en-US"/>
          </a:p>
        </p:txBody>
      </p:sp>
      <p:pic>
        <p:nvPicPr>
          <p:cNvPr id="1110338250" name="图片 11103382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57730" y="2643505"/>
            <a:ext cx="8150860" cy="406019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Item Pipeline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组件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85496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06550"/>
            <a:ext cx="11250295" cy="6356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/>
              <a:t>此时，需要完整的将Price Spider 中</a:t>
            </a:r>
            <a:r>
              <a:rPr lang="en-US" altLang="zh-CN"/>
              <a:t> </a:t>
            </a:r>
            <a:r>
              <a:rPr lang="zh-CN" altLang="en-US"/>
              <a:t>yield</a:t>
            </a:r>
            <a:r>
              <a:rPr lang="en-US" altLang="zh-CN"/>
              <a:t> </a:t>
            </a:r>
            <a:r>
              <a:rPr lang="zh-CN" altLang="en-US"/>
              <a:t>过来的数据存储到JSON文件内。先测试一下</a:t>
            </a:r>
            <a:r>
              <a:rPr lang="en-US" altLang="zh-CN"/>
              <a:t> </a:t>
            </a:r>
            <a:r>
              <a:rPr lang="zh-CN" altLang="en-US"/>
              <a:t>yield 是否是一条一条的将数据传递过来的，以下是测试代码，如</a:t>
            </a:r>
            <a:r>
              <a:rPr lang="zh-CN" altLang="en-US"/>
              <a:t>下图所示：</a:t>
            </a:r>
            <a:endParaRPr lang="zh-CN" altLang="en-US"/>
          </a:p>
        </p:txBody>
      </p:sp>
      <p:pic>
        <p:nvPicPr>
          <p:cNvPr id="1911143537" name="图片 19111435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6515" y="2452370"/>
            <a:ext cx="9538970" cy="37871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测试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152463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35125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通过Windows cmd命令行内输入：scrapy crawl price –nolog，得到如下图部分截图所示的输出，可以看到每yield一次，pipeline函数就运行一次，其中Item变量的值就是yield过来数据。</a:t>
            </a:r>
            <a:endParaRPr lang="zh-CN" altLang="en-US"/>
          </a:p>
        </p:txBody>
      </p:sp>
      <p:pic>
        <p:nvPicPr>
          <p:cNvPr id="809382853" name="图片 8093828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2405" y="2397125"/>
            <a:ext cx="6144895" cy="43059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输出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72465" y="1310640"/>
            <a:ext cx="157035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65275"/>
            <a:ext cx="6664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最终将yield过来的数据存入到JSON文件中，以下是代码实现：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27555"/>
            <a:ext cx="740473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json</a:t>
            </a:r>
            <a:endParaRPr lang="zh-CN" altLang="en-US"/>
          </a:p>
          <a:p>
            <a:r>
              <a:rPr lang="zh-CN" altLang="en-US"/>
              <a:t>class TestprojectPipeline:</a:t>
            </a:r>
            <a:endParaRPr lang="zh-CN" altLang="en-US"/>
          </a:p>
          <a:p>
            <a:r>
              <a:rPr lang="zh-CN" altLang="en-US"/>
              <a:t>    # 初始化方法，以写方式打开price.json文件</a:t>
            </a:r>
            <a:endParaRPr lang="zh-CN" altLang="en-US"/>
          </a:p>
          <a:p>
            <a:r>
              <a:rPr lang="zh-CN" altLang="en-US"/>
              <a:t>    def __init__(self):</a:t>
            </a:r>
            <a:endParaRPr lang="zh-CN" altLang="en-US"/>
          </a:p>
          <a:p>
            <a:r>
              <a:rPr lang="zh-CN" altLang="en-US"/>
              <a:t>        self.json_file = open("price.json", 'w')</a:t>
            </a:r>
            <a:endParaRPr lang="zh-CN" altLang="en-US"/>
          </a:p>
          <a:p>
            <a:r>
              <a:rPr lang="zh-CN" altLang="en-US"/>
              <a:t>    def process_item(self, item, spider):</a:t>
            </a:r>
            <a:endParaRPr lang="zh-CN" altLang="en-US"/>
          </a:p>
          <a:p>
            <a:r>
              <a:rPr lang="zh-CN" altLang="en-US"/>
              <a:t>        # spider 每yield一次，此函数就会执行一次；</a:t>
            </a:r>
            <a:endParaRPr lang="zh-CN" altLang="en-US"/>
          </a:p>
          <a:p>
            <a:r>
              <a:rPr lang="zh-CN" altLang="en-US"/>
              <a:t>        # print("得到的数据:", item)</a:t>
            </a:r>
            <a:endParaRPr lang="zh-CN" altLang="en-US"/>
          </a:p>
          <a:p>
            <a:r>
              <a:rPr lang="zh-CN" altLang="en-US"/>
              <a:t>        # 将yield过来的数据写入到json文件，将数据序列化，进行换行</a:t>
            </a:r>
            <a:endParaRPr lang="zh-CN" altLang="en-US"/>
          </a:p>
          <a:p>
            <a:r>
              <a:rPr lang="zh-CN" altLang="en-US"/>
              <a:t>        price_json = json.dumps(item, ensure_ascii=False) + '\n'</a:t>
            </a:r>
            <a:endParaRPr lang="zh-CN" altLang="en-US"/>
          </a:p>
          <a:p>
            <a:r>
              <a:rPr lang="zh-CN" altLang="en-US"/>
              <a:t>        #写入price.json文件内</a:t>
            </a:r>
            <a:endParaRPr lang="zh-CN" altLang="en-US"/>
          </a:p>
          <a:p>
            <a:r>
              <a:rPr lang="zh-CN" altLang="en-US"/>
              <a:t>        self.json_file.write(price_json)</a:t>
            </a:r>
            <a:endParaRPr lang="zh-CN" altLang="en-US"/>
          </a:p>
          <a:p>
            <a:r>
              <a:rPr lang="zh-CN" altLang="en-US"/>
              <a:t>        return item</a:t>
            </a:r>
            <a:endParaRPr lang="zh-CN" altLang="en-US"/>
          </a:p>
          <a:p>
            <a:r>
              <a:rPr lang="zh-CN" altLang="en-US"/>
              <a:t>    # 当对象将被删除前，关闭price.json文件</a:t>
            </a:r>
            <a:endParaRPr lang="zh-CN" altLang="en-US"/>
          </a:p>
          <a:p>
            <a:r>
              <a:rPr lang="zh-CN" altLang="en-US"/>
              <a:t>    def __del__(self):</a:t>
            </a:r>
            <a:endParaRPr lang="zh-CN" altLang="en-US"/>
          </a:p>
          <a:p>
            <a:r>
              <a:rPr lang="zh-CN" altLang="en-US"/>
              <a:t>        self.json_file.close()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5210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中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24612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965" y="1644650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通过Windows cmd命令行内输入：scrapy crawl price。 运行完毕后，在项目内会增加一个price.json文件，如下图所示：</a:t>
            </a:r>
            <a:endParaRPr lang="zh-CN" altLang="en-US"/>
          </a:p>
        </p:txBody>
      </p:sp>
      <p:pic>
        <p:nvPicPr>
          <p:cNvPr id="1047681790" name="图片 104768179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64360" y="2533015"/>
            <a:ext cx="8463280" cy="415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新增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99148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65" y="1847215"/>
            <a:ext cx="112490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Item对象是保存爬虫数据的容器，定义了爬取结果的数据结构，它提供了类似于字典的API。定义Item需要继承scrapy.Item类，并将所有字段都定义为scrapy.Field类型。如下图所示，将上面例子的数据字段定义到Item内。</a:t>
            </a:r>
            <a:endParaRPr lang="zh-CN" altLang="en-US"/>
          </a:p>
        </p:txBody>
      </p:sp>
      <p:pic>
        <p:nvPicPr>
          <p:cNvPr id="1803697097" name="图片 180369709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4090" y="2877820"/>
            <a:ext cx="8126730" cy="37534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创建与使用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Item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53745" y="1316990"/>
            <a:ext cx="26904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22400"/>
            <a:ext cx="4237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790700"/>
            <a:ext cx="7917815" cy="50139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# 导入TestprojectItem</a:t>
            </a:r>
            <a:endParaRPr lang="zh-CN" altLang="en-US"/>
          </a:p>
          <a:p>
            <a:r>
              <a:rPr lang="zh-CN" altLang="en-US"/>
              <a:t>from testproject.items import TestprojectItem</a:t>
            </a:r>
            <a:endParaRPr lang="zh-CN" altLang="en-US"/>
          </a:p>
          <a:p>
            <a:r>
              <a:rPr lang="zh-CN" altLang="en-US"/>
              <a:t>class PriceSpider(scrapy.Spider):</a:t>
            </a:r>
            <a:endParaRPr lang="zh-CN" altLang="en-US"/>
          </a:p>
          <a:p>
            <a:r>
              <a:rPr lang="zh-CN" altLang="en-US"/>
              <a:t>    # 爬虫的名字</a:t>
            </a:r>
            <a:endParaRPr lang="zh-CN" altLang="en-US"/>
          </a:p>
          <a:p>
            <a:r>
              <a:rPr lang="zh-CN" altLang="en-US"/>
              <a:t>    name = "price"</a:t>
            </a:r>
            <a:endParaRPr lang="zh-CN" altLang="en-US"/>
          </a:p>
          <a:p>
            <a:r>
              <a:rPr lang="zh-CN" altLang="en-US"/>
              <a:t>    # 允许的域名</a:t>
            </a:r>
            <a:endParaRPr lang="zh-CN" altLang="en-US"/>
          </a:p>
          <a:p>
            <a:r>
              <a:rPr lang="zh-CN" altLang="en-US"/>
              <a:t>    allowed_domains = ["techlabplt.com"]</a:t>
            </a:r>
            <a:endParaRPr lang="zh-CN" altLang="en-US"/>
          </a:p>
          <a:p>
            <a:r>
              <a:rPr lang="zh-CN" altLang="en-US"/>
              <a:t>    # 起始的URL地址</a:t>
            </a:r>
            <a:endParaRPr lang="zh-CN" altLang="en-US"/>
          </a:p>
          <a:p>
            <a:r>
              <a:rPr lang="zh-CN" altLang="en-US"/>
              <a:t>    start_urls = ["http://www.techlabplt.com:8080/BD-PC/priceList?pageId=1"]</a:t>
            </a:r>
            <a:endParaRPr lang="zh-CN" altLang="en-US"/>
          </a:p>
          <a:p>
            <a:r>
              <a:rPr lang="zh-CN" altLang="en-US"/>
              <a:t>    # 在parse方法内实现爬取数据的逻辑</a:t>
            </a:r>
            <a:endParaRPr lang="zh-CN" altLang="en-US"/>
          </a:p>
          <a:p>
            <a:r>
              <a:rPr lang="zh-CN" altLang="en-US"/>
              <a:t>    def parse(self, response):</a:t>
            </a:r>
            <a:endParaRPr lang="zh-CN" altLang="en-US"/>
          </a:p>
          <a:p>
            <a:r>
              <a:rPr lang="zh-CN" altLang="en-US"/>
              <a:t>        # 获取当前页内的所有农副产品的相关信息</a:t>
            </a:r>
            <a:endParaRPr lang="zh-CN" altLang="en-US"/>
          </a:p>
          <a:p>
            <a:r>
              <a:rPr lang="zh-CN" altLang="en-US"/>
              <a:t>        price_list = response.xpath("//*[@id='tableBody']/tr")</a:t>
            </a:r>
            <a:endParaRPr lang="zh-CN" altLang="en-US"/>
          </a:p>
          <a:p>
            <a:r>
              <a:rPr lang="zh-CN" altLang="en-US"/>
              <a:t>        # 遍历price_list 获取每一项内的数据值</a:t>
            </a:r>
            <a:endParaRPr lang="zh-CN" altLang="en-US"/>
          </a:p>
          <a:p>
            <a:r>
              <a:rPr lang="zh-CN" altLang="en-US"/>
              <a:t>        for price in price_list:</a:t>
            </a:r>
            <a:endParaRPr lang="zh-CN" altLang="en-US"/>
          </a:p>
          <a:p>
            <a:r>
              <a:rPr lang="zh-CN" altLang="en-US"/>
              <a:t>            #tmp = {}</a:t>
            </a:r>
            <a:endParaRPr lang="zh-CN" altLang="en-US"/>
          </a:p>
          <a:p>
            <a:r>
              <a:rPr lang="zh-CN" altLang="en-US"/>
              <a:t>            tmp = TestprojectItem()</a:t>
            </a:r>
            <a:endParaRPr lang="zh-CN" altLang="en-US"/>
          </a:p>
          <a:p>
            <a:r>
              <a:rPr lang="zh-CN" altLang="en-US"/>
              <a:t>            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298196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03680"/>
            <a:ext cx="7713345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判断选择器对象的值是不是存在，如果存在就提取出来，不存在赋空置</a:t>
            </a:r>
            <a:endParaRPr lang="zh-CN" altLang="en-US"/>
          </a:p>
          <a:p>
            <a:r>
              <a:rPr lang="zh-CN" altLang="en-US"/>
              <a:t>            if price.xpath("./td[1]/text()"):</a:t>
            </a:r>
            <a:endParaRPr lang="zh-CN" altLang="en-US"/>
          </a:p>
          <a:p>
            <a:r>
              <a:rPr lang="zh-CN" altLang="en-US"/>
              <a:t>                tmp['top_class'] = price.xpath("./td[1]/text()")[0].extract()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tmp['top_class'] = ''</a:t>
            </a:r>
            <a:endParaRPr lang="zh-CN" altLang="en-US"/>
          </a:p>
          <a:p>
            <a:r>
              <a:rPr lang="zh-CN" altLang="en-US"/>
              <a:t>            if price.xpath("./td[2]/text()"):</a:t>
            </a:r>
            <a:endParaRPr lang="zh-CN" altLang="en-US"/>
          </a:p>
          <a:p>
            <a:r>
              <a:rPr lang="zh-CN" altLang="en-US"/>
              <a:t>                tmp['sec_class'] = price.xpath("./td[2]/text()")[0].extract()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tmp['sec_class'] = ''</a:t>
            </a:r>
            <a:endParaRPr lang="zh-CN" altLang="en-US"/>
          </a:p>
          <a:p>
            <a:r>
              <a:rPr lang="zh-CN" altLang="en-US"/>
              <a:t>            if price.xpath("./td[3]/text()"):</a:t>
            </a:r>
            <a:endParaRPr lang="zh-CN" altLang="en-US"/>
          </a:p>
          <a:p>
            <a:r>
              <a:rPr lang="zh-CN" altLang="en-US"/>
              <a:t>                tmp['product_name'] = price.xpath("./td[3]/text()")[0].extract()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tmp['product_name'] = ''</a:t>
            </a:r>
            <a:endParaRPr lang="zh-CN" altLang="en-US"/>
          </a:p>
          <a:p>
            <a:r>
              <a:rPr lang="zh-CN" altLang="en-US"/>
              <a:t>            if price.xpath("./td[4]/text()"):</a:t>
            </a:r>
            <a:endParaRPr lang="zh-CN" altLang="en-US"/>
          </a:p>
          <a:p>
            <a:r>
              <a:rPr lang="zh-CN" altLang="en-US"/>
              <a:t>                tmp['low_price'] = price.xpath("./td[4]/text()")[0].extract()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tmp['low_price'] = ''</a:t>
            </a:r>
            <a:endParaRPr lang="zh-CN" altLang="en-US"/>
          </a:p>
          <a:p>
            <a:r>
              <a:rPr lang="zh-CN" altLang="en-US"/>
              <a:t>            if price.xpath("./td[5]/text()"):</a:t>
            </a:r>
            <a:endParaRPr lang="zh-CN" altLang="en-US"/>
          </a:p>
          <a:p>
            <a:r>
              <a:rPr lang="zh-CN" altLang="en-US"/>
              <a:t>                tmp['avg_price'] = price.xpath("./td[5]/text()")[0].extract()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298196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5721985" y="480631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6.1.4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5721985" y="263842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6.1.1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5721985" y="336105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6.1.2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>
            <p:custDataLst>
              <p:tags r:id="rId5"/>
            </p:custDataLst>
          </p:nvPr>
        </p:nvSpPr>
        <p:spPr>
          <a:xfrm>
            <a:off x="5721985" y="408368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6.1.3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6649085" y="3945254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Selector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6649085" y="3231007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Spider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6649085" y="2516759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Scrapy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框架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入门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6649085" y="4666996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6</a:t>
            </a:r>
            <a:r>
              <a:rPr lang="zh-CN" altLang="en-US" sz="2400" b="1"/>
              <a:t>.</a:t>
            </a:r>
            <a:r>
              <a:rPr lang="en-US" altLang="zh-CN" sz="2400" b="1"/>
              <a:t>1</a:t>
            </a:r>
            <a:r>
              <a:rPr lang="zh-CN" altLang="en-US" sz="2400" b="1"/>
              <a:t>     初探</a:t>
            </a:r>
            <a:r>
              <a:rPr lang="en-US" altLang="zh-CN" sz="2400" b="1"/>
              <a:t>Scrapy</a:t>
            </a:r>
            <a:endParaRPr lang="en-US" altLang="zh-CN" sz="2400" b="1"/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r"/>
            <a:r>
              <a:rPr lang="en-US" altLang="zh-CN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Scrapy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爬虫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框架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407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2" grpId="0"/>
      <p:bldP spid="36" grpId="0"/>
      <p:bldP spid="40" grpId="0"/>
      <p:bldP spid="43" grpId="0"/>
      <p:bldP spid="21" grpId="0"/>
      <p:bldP spid="22" grpId="0"/>
      <p:bldP spid="23" grpId="0"/>
      <p:bldP spid="24" grpId="0"/>
      <p:bldP spid="10" grpId="0"/>
      <p:bldP spid="12" grpId="1"/>
      <p:bldP spid="36" grpId="1"/>
      <p:bldP spid="40" grpId="1"/>
      <p:bldP spid="43" grpId="1"/>
      <p:bldP spid="21" grpId="1"/>
      <p:bldP spid="22" grpId="1"/>
      <p:bldP spid="23" grpId="1"/>
      <p:bldP spid="24" grpId="1"/>
      <p:bldP spid="10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32230"/>
            <a:ext cx="7933055" cy="55365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else:</a:t>
            </a:r>
            <a:endParaRPr lang="zh-CN" altLang="en-US"/>
          </a:p>
          <a:p>
            <a:r>
              <a:rPr lang="zh-CN" altLang="en-US"/>
              <a:t>                tmp['avg_price'] = ''</a:t>
            </a:r>
            <a:endParaRPr lang="zh-CN" altLang="en-US"/>
          </a:p>
          <a:p>
            <a:r>
              <a:rPr lang="zh-CN" altLang="en-US"/>
              <a:t>            if price.xpath("./td[6]/text()"):</a:t>
            </a:r>
            <a:endParaRPr lang="zh-CN" altLang="en-US"/>
          </a:p>
          <a:p>
            <a:r>
              <a:rPr lang="zh-CN" altLang="en-US"/>
              <a:t>                tmp['high_price'] = price.xpath("./td[6]/text()")[0].extract()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tmp['high_price'] = ''</a:t>
            </a:r>
            <a:endParaRPr lang="zh-CN" altLang="en-US"/>
          </a:p>
          <a:p>
            <a:r>
              <a:rPr lang="zh-CN" altLang="en-US"/>
              <a:t>            if price.xpath("./td[7]/text()"):</a:t>
            </a:r>
            <a:endParaRPr lang="zh-CN" altLang="en-US"/>
          </a:p>
          <a:p>
            <a:r>
              <a:rPr lang="zh-CN" altLang="en-US"/>
              <a:t>                tmp['specs'] = price.xpath("./td[7]/text()")[0].extract()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tmp['specs'] = ''</a:t>
            </a:r>
            <a:endParaRPr lang="zh-CN" altLang="en-US"/>
          </a:p>
          <a:p>
            <a:r>
              <a:rPr lang="zh-CN" altLang="en-US"/>
              <a:t>            if price.xpath("./td[8]/text()"):</a:t>
            </a:r>
            <a:endParaRPr lang="zh-CN" altLang="en-US"/>
          </a:p>
          <a:p>
            <a:r>
              <a:rPr lang="zh-CN" altLang="en-US"/>
              <a:t>                tmp['origin'] = price.xpath("./td[8]/text()")[0].extract()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tmp['origin'] = ''</a:t>
            </a:r>
            <a:endParaRPr lang="zh-CN" altLang="en-US"/>
          </a:p>
          <a:p>
            <a:r>
              <a:rPr lang="zh-CN" altLang="en-US"/>
              <a:t>            if price.xpath("./td[9]/text()"):</a:t>
            </a:r>
            <a:endParaRPr lang="zh-CN" altLang="en-US"/>
          </a:p>
          <a:p>
            <a:r>
              <a:rPr lang="zh-CN" altLang="en-US"/>
              <a:t>                tmp['unit'] = price.xpath("./td[9]/text()")[0].extract()</a:t>
            </a:r>
            <a:endParaRPr lang="zh-CN" altLang="en-US"/>
          </a:p>
          <a:p>
            <a:r>
              <a:rPr lang="zh-CN" altLang="en-US"/>
              <a:t>            else:</a:t>
            </a:r>
            <a:endParaRPr lang="zh-CN" altLang="en-US"/>
          </a:p>
          <a:p>
            <a:r>
              <a:rPr lang="zh-CN" altLang="en-US"/>
              <a:t>                tmp['unit'] = ''</a:t>
            </a:r>
            <a:endParaRPr lang="zh-CN" altLang="en-US"/>
          </a:p>
          <a:p>
            <a:r>
              <a:rPr lang="zh-CN" altLang="en-US"/>
              <a:t>            if price.xpath("./td[10]/text()"):</a:t>
            </a:r>
            <a:endParaRPr lang="zh-CN" altLang="en-US"/>
          </a:p>
          <a:p>
            <a:r>
              <a:rPr lang="zh-CN" altLang="en-US"/>
              <a:t>                tmp['update_date'] = price.xpath("./td[10]/text()")[0].extract()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49593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204595"/>
            <a:ext cx="298196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58290"/>
            <a:ext cx="6379210" cy="119888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 else: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    tmp['update_date'] = ''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# 返回数据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yield tmp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3004820"/>
            <a:ext cx="1124839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修改Pipelines.py 的爬取文件，在将数据写入到JSON件中之前，需要先把Item对象转为字典，并将存储的文件名称改为price2.json，如下图所示：</a:t>
            </a:r>
            <a:endParaRPr lang="zh-CN" altLang="en-US"/>
          </a:p>
        </p:txBody>
      </p:sp>
      <p:pic>
        <p:nvPicPr>
          <p:cNvPr id="37257097" name="图片 3725709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3862070"/>
            <a:ext cx="8494395" cy="29419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price.py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2981960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48460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以上修改完成后，在Windows cmd命令行内输入：scrapy crawl price。 运行完毕后，在项目内同样会增加一个price2.json文件，如下图所示：</a:t>
            </a:r>
            <a:endParaRPr lang="zh-CN" altLang="en-US"/>
          </a:p>
        </p:txBody>
      </p:sp>
      <p:pic>
        <p:nvPicPr>
          <p:cNvPr id="1684920718" name="图片 16849207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6360" y="2564765"/>
            <a:ext cx="9479915" cy="38995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46646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新增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price2.json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文件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2188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8215" y="3130550"/>
            <a:ext cx="78022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6.1.2    Spider</a:t>
            </a:r>
            <a:r>
              <a:rPr lang="zh-CN" altLang="en-US" sz="4800" b="1"/>
              <a:t>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980" y="1574165"/>
            <a:ext cx="11219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在Scrapy爬虫项目中，最关键的就是Spider类，它定义了如何去爬取网站数据的流程和数据解析处理。接下来，看一下Spider类的处理流程：</a:t>
            </a:r>
            <a:endParaRPr lang="zh-CN" altLang="en-US"/>
          </a:p>
          <a:p>
            <a:pPr indent="457200"/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以start_url初始化Request并设置回调方法，当Request请求成功后，将Response作为参数传递给回调方法；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在回调方法内分析Response内容，将解析得到的结果返回给Item对象，再进行处理保存。或者是解析下一个（详情页或下一页）网站链接，可以用此链接构造Request并设置不同的回调方法；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假设返回的是Item对象，可以通过Feed exports方式将数据保存，如果设置了</a:t>
            </a:r>
            <a:r>
              <a:rPr lang="en-US" altLang="zh-CN"/>
              <a:t> </a:t>
            </a:r>
            <a:r>
              <a:rPr lang="zh-CN" altLang="en-US"/>
              <a:t>pipelines，可以通过pipelines方式处理与保存；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假设返回的是Request,那么根据回调方法内给定的spider类发起请求，获取到Response后，通过回调方法内的程序来分析Response内容，并将经过处理的数据返回给Item；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以此类推，直到Spider内的爬虫逻辑结束。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类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160718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98625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前一个项目章节中，所使用的Spider继承于Scrapy.Spider类，这个类是最基础的Spider类，所有其他的Spider都必须继承这个类。这个类提供了start_requests方法的实现方式，并读取请求start_urls，然后根据返回结果，调用parse方法进行解析，源代码如下图所示：</a:t>
            </a:r>
            <a:endParaRPr lang="zh-CN" altLang="en-US"/>
          </a:p>
        </p:txBody>
      </p:sp>
      <p:pic>
        <p:nvPicPr>
          <p:cNvPr id="502721018" name="图片 5027210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3180" y="2787015"/>
            <a:ext cx="6773545" cy="40709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类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解析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41744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695" y="1377950"/>
            <a:ext cx="1125029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Spider内有很多基础属性，下面来看一下它们的用途：</a:t>
            </a:r>
            <a:endParaRPr lang="zh-CN" altLang="en-US"/>
          </a:p>
          <a:p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name：Spider的名称，在定位与运行Spider时，需要加上名字的参数，所以它必须是唯一的。一般的name可以使用网站名称为命名方式，例如：爬取techlabplt.com网站内的数据，可以使用techlabplt来命名Spider。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allowed_domains：允许爬取的域名，可选的配置参数。如果不设置的话，所有的url都可以爬取；如果设置了的话，只有在allowed_domains内设置的域名所对应的网站才允许被爬取，否则直接过滤。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start_urls：起始的URL地址列表，通常从这个列表开始抓取数据。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parse：假设Response没有指定回调方法，该方法会被默认调用，用它来处理Response。该方法需要返回一个含有Request或Item的可迭代对象。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closed：当Spider关闭时，Closed方法被调用。这里一般会执行一些收尾操作（比如释放或关闭资源等）。</a:t>
            </a: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start_requests：该方法用于执行初始请求，它默认使用start_urls内的URL来构造Request，并且Request方式为Get请求。如果需要使用Post请求方式，需要重写这个方法。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41744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57985"/>
            <a:ext cx="112502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 b="1"/>
              <a:t>Spider </a:t>
            </a:r>
            <a:r>
              <a:rPr lang="zh-CN" altLang="en-US" b="1"/>
              <a:t>类演示：</a:t>
            </a:r>
            <a:endParaRPr lang="zh-CN" altLang="en-US" b="1"/>
          </a:p>
          <a:p>
            <a:pPr indent="0"/>
            <a:endParaRPr lang="en-US" altLang="zh-CN" b="1"/>
          </a:p>
          <a:p>
            <a:pPr indent="457200"/>
            <a:r>
              <a:rPr lang="en-US" altLang="zh-CN"/>
              <a:t>1</a:t>
            </a:r>
            <a:r>
              <a:rPr lang="zh-CN" altLang="en-US"/>
              <a:t>、使用</a:t>
            </a:r>
            <a:r>
              <a:rPr lang="zh-CN" altLang="en-US"/>
              <a:t>以下例子来演示Spider内的一些参数与用法。首先通过Windows cmd命令行内输入：scrapy crawl techlabpltspider，如下图所示：</a:t>
            </a:r>
            <a:endParaRPr lang="zh-CN" altLang="en-US"/>
          </a:p>
        </p:txBody>
      </p:sp>
      <p:pic>
        <p:nvPicPr>
          <p:cNvPr id="114742266" name="图片 1147422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150" y="3030220"/>
            <a:ext cx="9001760" cy="34302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41744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619250"/>
            <a:ext cx="11249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2</a:t>
            </a:r>
            <a:r>
              <a:rPr lang="zh-CN" altLang="en-US"/>
              <a:t>、进入techlabpltspider目录下，对于爬取（www.techlabplt.com）这个网站，建立一个Spider，如下图所示：</a:t>
            </a:r>
            <a:endParaRPr lang="zh-CN" altLang="en-US"/>
          </a:p>
        </p:txBody>
      </p:sp>
      <p:pic>
        <p:nvPicPr>
          <p:cNvPr id="376178724" name="图片 3761787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0715" y="2178050"/>
            <a:ext cx="5668010" cy="16687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8965" y="4040505"/>
            <a:ext cx="95542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3</a:t>
            </a:r>
            <a:r>
              <a:rPr lang="zh-CN" altLang="en-US"/>
              <a:t>、这个时候，通过使用PyCharm打开这个项目，如下图所示，相应的Spider 已经创建完毕。</a:t>
            </a:r>
            <a:endParaRPr lang="zh-CN" altLang="en-US"/>
          </a:p>
        </p:txBody>
      </p:sp>
      <p:pic>
        <p:nvPicPr>
          <p:cNvPr id="849385455" name="图片 8493854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0715" y="4551045"/>
            <a:ext cx="5668010" cy="23018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30263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Spider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41744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55750"/>
            <a:ext cx="112502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4</a:t>
            </a:r>
            <a:r>
              <a:rPr lang="zh-CN" altLang="en-US"/>
              <a:t>、接下来，通过修改techlabplt.py，来观察一下Response都有哪些信息，以下是代码部分：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165985"/>
            <a:ext cx="678942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class TechlabpltSpider(scrapy.Spider):</a:t>
            </a:r>
            <a:endParaRPr lang="zh-CN" altLang="en-US"/>
          </a:p>
          <a:p>
            <a:r>
              <a:rPr lang="zh-CN" altLang="en-US"/>
              <a:t>    name = "techlabplt"</a:t>
            </a:r>
            <a:endParaRPr lang="zh-CN" altLang="en-US"/>
          </a:p>
          <a:p>
            <a:r>
              <a:rPr lang="zh-CN" altLang="en-US"/>
              <a:t>    allowed_domains = ["www.techlabplt.com"]</a:t>
            </a:r>
            <a:endParaRPr lang="zh-CN" altLang="en-US"/>
          </a:p>
          <a:p>
            <a:r>
              <a:rPr lang="zh-CN" altLang="en-US"/>
              <a:t>    start_urls = ["http://www.techlabplt.com"]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    def parse(self, response):</a:t>
            </a:r>
            <a:endParaRPr lang="zh-CN" altLang="en-US"/>
          </a:p>
          <a:p>
            <a:r>
              <a:rPr lang="zh-CN" altLang="en-US"/>
              <a:t>        # request 请求的URL</a:t>
            </a:r>
            <a:endParaRPr lang="zh-CN" altLang="en-US"/>
          </a:p>
          <a:p>
            <a:r>
              <a:rPr lang="zh-CN" altLang="en-US"/>
              <a:t>        print('response.url：', response.url)</a:t>
            </a:r>
            <a:endParaRPr lang="zh-CN" altLang="en-US"/>
          </a:p>
          <a:p>
            <a:r>
              <a:rPr lang="zh-CN" altLang="en-US"/>
              <a:t>        # response对应的request对象</a:t>
            </a:r>
            <a:endParaRPr lang="zh-CN" altLang="en-US"/>
          </a:p>
          <a:p>
            <a:r>
              <a:rPr lang="zh-CN" altLang="en-US"/>
              <a:t>        print('response.request：', response.request)</a:t>
            </a:r>
            <a:endParaRPr lang="zh-CN" altLang="en-US"/>
          </a:p>
          <a:p>
            <a:r>
              <a:rPr lang="zh-CN" altLang="en-US"/>
              <a:t>        # response的状态码</a:t>
            </a:r>
            <a:endParaRPr lang="zh-CN" altLang="en-US"/>
          </a:p>
          <a:p>
            <a:r>
              <a:rPr lang="zh-CN" altLang="en-US"/>
              <a:t>        print('response.status：', response.status)</a:t>
            </a:r>
            <a:endParaRPr lang="zh-CN" altLang="en-US"/>
          </a:p>
          <a:p>
            <a:r>
              <a:rPr lang="zh-CN" altLang="en-US"/>
              <a:t>        # response的响应头</a:t>
            </a:r>
            <a:endParaRPr lang="zh-CN" altLang="en-US"/>
          </a:p>
          <a:p>
            <a:r>
              <a:rPr lang="zh-CN" altLang="en-US"/>
              <a:t>        print('response.headers：', response.headers)</a:t>
            </a:r>
            <a:endParaRPr lang="zh-CN" altLang="en-US"/>
          </a:p>
          <a:p>
            <a:r>
              <a:rPr lang="zh-CN" altLang="en-US"/>
              <a:t>        # response的响应体</a:t>
            </a:r>
            <a:endParaRPr lang="zh-CN" altLang="en-US"/>
          </a:p>
          <a:p>
            <a:r>
              <a:rPr lang="zh-CN" altLang="en-US"/>
              <a:t>        print('response.text：', response.text)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42074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techla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bplt.pv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17595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6.1    </a:t>
            </a:r>
            <a:r>
              <a:rPr lang="zh-CN" altLang="en-US" sz="4800" b="1"/>
              <a:t>初探</a:t>
            </a:r>
            <a:r>
              <a:rPr lang="en-US" altLang="zh-CN" sz="4800" b="1"/>
              <a:t> </a:t>
            </a:r>
            <a:r>
              <a:rPr lang="en-US" altLang="zh-CN" sz="4800" b="1"/>
              <a:t>Scrapy</a:t>
            </a:r>
            <a:endParaRPr lang="en-US" altLang="zh-CN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68755"/>
            <a:ext cx="94957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通过Windows cmd命令行内输入：scrapy crawl techlabplt –nolog，部分输出信息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991995"/>
            <a:ext cx="9805035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通过Windows cmd命令行D:\scrapy\techlabpltspider&gt;scrapy crawl techlabplt --nolog</a:t>
            </a:r>
            <a:endParaRPr lang="zh-CN" altLang="en-US"/>
          </a:p>
          <a:p>
            <a:r>
              <a:rPr lang="zh-CN" altLang="en-US"/>
              <a:t>response.url： http://www.techlabplt.com</a:t>
            </a:r>
            <a:endParaRPr lang="zh-CN" altLang="en-US"/>
          </a:p>
          <a:p>
            <a:r>
              <a:rPr lang="zh-CN" altLang="en-US"/>
              <a:t>response.request： &lt;GET http://www.techlabplt.com&gt;</a:t>
            </a:r>
            <a:endParaRPr lang="zh-CN" altLang="en-US"/>
          </a:p>
          <a:p>
            <a:r>
              <a:rPr lang="zh-CN" altLang="en-US"/>
              <a:t>response.status： 200</a:t>
            </a:r>
            <a:endParaRPr lang="zh-CN" altLang="en-US"/>
          </a:p>
          <a:p>
            <a:r>
              <a:rPr lang="zh-CN" altLang="en-US"/>
              <a:t>response.headers： {b'Content-Length': [b'17235'], b'Server': [b'nginx/1.22.0'], b'Date': [b'Thu, 11 May 2023 09:10:21 GMT'], b'Content-Type': [b'text/html'], b'Last-Modified': [b'Tue, 02 May 2023 06:41:50 GMT'], b'Etag': [b'"6450b0ae-4353"'], b'Access-Control-Allow-Origin': [b'*'], b'Access-Control-Allow-Credentials': [b'true'], b'Access-Control-Allow-Methods': [b'*'], b'Access-Control-Allow-Headers': [b'*'], b'Accept-Ranges': [b'bytes']}</a:t>
            </a:r>
            <a:endParaRPr lang="zh-CN" altLang="en-US"/>
          </a:p>
          <a:p>
            <a:r>
              <a:rPr lang="zh-CN" altLang="en-US"/>
              <a:t>response.text：</a:t>
            </a:r>
            <a:endParaRPr lang="zh-CN" altLang="en-US"/>
          </a:p>
          <a:p>
            <a:r>
              <a:rPr lang="zh-CN" altLang="en-US"/>
              <a:t>&lt;!DOCTYPE html&gt;</a:t>
            </a:r>
            <a:endParaRPr lang="zh-CN" altLang="en-US"/>
          </a:p>
          <a:p>
            <a:r>
              <a:rPr lang="zh-CN" altLang="en-US"/>
              <a:t>&lt;html lang="zh-cn" xmlns="http://www.w3.org/1999/xhtml"&gt;</a:t>
            </a:r>
            <a:endParaRPr lang="zh-CN" altLang="en-US"/>
          </a:p>
          <a:p>
            <a:r>
              <a:rPr lang="zh-CN" altLang="en-US"/>
              <a:t>&lt;head&gt;</a:t>
            </a:r>
            <a:endParaRPr lang="zh-CN" altLang="en-US"/>
          </a:p>
          <a:p>
            <a:r>
              <a:rPr lang="zh-CN" altLang="en-US"/>
              <a:t>    &lt;meta http-equiv="Content-Type" content="text/html; charset=utf-8" /&gt;</a:t>
            </a:r>
            <a:endParaRPr lang="zh-CN" altLang="en-US"/>
          </a:p>
          <a:p>
            <a:r>
              <a:rPr lang="zh-CN" altLang="en-US"/>
              <a:t>    &lt;title&gt;技术实验平台-专业的网络系统运维供应商&lt;/title&gt;</a:t>
            </a:r>
            <a:endParaRPr lang="zh-CN" altLang="en-US"/>
          </a:p>
          <a:p>
            <a:r>
              <a:rPr lang="zh-CN" altLang="en-US"/>
              <a:t>    &lt;meta name="description" content="网络、系统运维、大数据" /&gt;</a:t>
            </a:r>
            <a:endParaRPr lang="zh-CN" altLang="en-US"/>
          </a:p>
          <a:p>
            <a:r>
              <a:rPr lang="zh-CN" altLang="en-US"/>
              <a:t>    &lt;meta name="keywords" content="网络解决方案，Cisco，思科，H3C，大数据，爬虫" /&gt;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42074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修改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techla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bplt.pv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19555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以上省略了Response.text的部分内容。这里是因为Spider内默认含有start_requests方法，其实现了初始的请求，当然也可以重写start_requests方法，如下所示，可以直接把这个方法拷贝到techlabplt.py内，代码如下：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499360"/>
            <a:ext cx="7675245" cy="42462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from scrapy import Request</a:t>
            </a:r>
            <a:endParaRPr lang="zh-CN" altLang="en-US"/>
          </a:p>
          <a:p>
            <a:r>
              <a:rPr lang="zh-CN" altLang="en-US"/>
              <a:t>class TechlabpltSpider(scrapy.Spider):</a:t>
            </a:r>
            <a:endParaRPr lang="zh-CN" altLang="en-US"/>
          </a:p>
          <a:p>
            <a:r>
              <a:rPr lang="zh-CN" altLang="en-US"/>
              <a:t>    name = "techlabplt"</a:t>
            </a:r>
            <a:endParaRPr lang="zh-CN" altLang="en-US"/>
          </a:p>
          <a:p>
            <a:r>
              <a:rPr lang="zh-CN" altLang="en-US"/>
              <a:t>    allowed_domains = ["www.techlabplt.com"]</a:t>
            </a:r>
            <a:endParaRPr lang="zh-CN" altLang="en-US"/>
          </a:p>
          <a:p>
            <a:r>
              <a:rPr lang="zh-CN" altLang="en-US"/>
              <a:t>    start_urls = ["http://www.techlabplt.com"]</a:t>
            </a:r>
            <a:endParaRPr lang="zh-CN" altLang="en-US"/>
          </a:p>
          <a:p>
            <a:r>
              <a:rPr lang="zh-CN" altLang="en-US"/>
              <a:t>    def start_requests(self):</a:t>
            </a:r>
            <a:endParaRPr lang="zh-CN" altLang="en-US"/>
          </a:p>
          <a:p>
            <a:r>
              <a:rPr lang="zh-CN" altLang="en-US"/>
              <a:t>        if not self.start_urls and hasattr(self, "start_url"):</a:t>
            </a:r>
            <a:endParaRPr lang="zh-CN" altLang="en-US"/>
          </a:p>
          <a:p>
            <a:r>
              <a:rPr lang="zh-CN" altLang="en-US"/>
              <a:t>            raise AttributeError(</a:t>
            </a:r>
            <a:endParaRPr lang="zh-CN" altLang="en-US"/>
          </a:p>
          <a:p>
            <a:r>
              <a:rPr lang="zh-CN" altLang="en-US"/>
              <a:t>                "Crawling could not start: 'start_urls' not found "</a:t>
            </a:r>
            <a:endParaRPr lang="zh-CN" altLang="en-US"/>
          </a:p>
          <a:p>
            <a:r>
              <a:rPr lang="zh-CN" altLang="en-US"/>
              <a:t>                "or empty (but found 'start_url' attribute instead, "</a:t>
            </a:r>
            <a:endParaRPr lang="zh-CN" altLang="en-US"/>
          </a:p>
          <a:p>
            <a:r>
              <a:rPr lang="zh-CN" altLang="en-US"/>
              <a:t>                "did you miss an 's'?)"</a:t>
            </a:r>
            <a:endParaRPr lang="zh-CN" altLang="en-US"/>
          </a:p>
          <a:p>
            <a:r>
              <a:rPr lang="zh-CN" altLang="en-US"/>
              <a:t>            )</a:t>
            </a:r>
            <a:endParaRPr lang="zh-CN" altLang="en-US"/>
          </a:p>
          <a:p>
            <a:r>
              <a:rPr lang="zh-CN" altLang="en-US"/>
              <a:t>        for url in self.start_urls:</a:t>
            </a:r>
            <a:endParaRPr lang="zh-CN" altLang="en-US"/>
          </a:p>
          <a:p>
            <a:r>
              <a:rPr lang="zh-CN" altLang="en-US"/>
              <a:t>            yield Request(url, dont_filter=True)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63982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start_requests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135" y="1609725"/>
            <a:ext cx="6096000" cy="313817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def parse(self, response):</a:t>
            </a:r>
            <a:endParaRPr lang="zh-CN" altLang="en-US"/>
          </a:p>
          <a:p>
            <a:r>
              <a:rPr lang="zh-CN" altLang="en-US"/>
              <a:t>        # request 请求的URL</a:t>
            </a:r>
            <a:endParaRPr lang="zh-CN" altLang="en-US"/>
          </a:p>
          <a:p>
            <a:r>
              <a:rPr lang="zh-CN" altLang="en-US"/>
              <a:t>        print('response.url：', response.url)</a:t>
            </a:r>
            <a:endParaRPr lang="zh-CN" altLang="en-US"/>
          </a:p>
          <a:p>
            <a:r>
              <a:rPr lang="zh-CN" altLang="en-US"/>
              <a:t>        # response对应的request对象</a:t>
            </a:r>
            <a:endParaRPr lang="zh-CN" altLang="en-US"/>
          </a:p>
          <a:p>
            <a:r>
              <a:rPr lang="zh-CN" altLang="en-US"/>
              <a:t>        print('response.request：', response.request)</a:t>
            </a:r>
            <a:endParaRPr lang="zh-CN" altLang="en-US"/>
          </a:p>
          <a:p>
            <a:r>
              <a:rPr lang="zh-CN" altLang="en-US"/>
              <a:t>        # response的状态码</a:t>
            </a:r>
            <a:endParaRPr lang="zh-CN" altLang="en-US"/>
          </a:p>
          <a:p>
            <a:r>
              <a:rPr lang="zh-CN" altLang="en-US"/>
              <a:t>        print('response.status：', response.status)</a:t>
            </a:r>
            <a:endParaRPr lang="zh-CN" altLang="en-US"/>
          </a:p>
          <a:p>
            <a:r>
              <a:rPr lang="zh-CN" altLang="en-US"/>
              <a:t>        # response的响应头</a:t>
            </a:r>
            <a:endParaRPr lang="zh-CN" altLang="en-US"/>
          </a:p>
          <a:p>
            <a:r>
              <a:rPr lang="zh-CN" altLang="en-US"/>
              <a:t>        print('response.headers：', response.headers)</a:t>
            </a:r>
            <a:endParaRPr lang="zh-CN" altLang="en-US"/>
          </a:p>
          <a:p>
            <a:r>
              <a:rPr lang="zh-CN" altLang="en-US"/>
              <a:t>        # response的响应体</a:t>
            </a:r>
            <a:endParaRPr lang="zh-CN" altLang="en-US"/>
          </a:p>
          <a:p>
            <a:r>
              <a:rPr lang="zh-CN" altLang="en-US"/>
              <a:t>        print('response.text：', response.text)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63982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start_requests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94485"/>
            <a:ext cx="89173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假如需要使用自定义初始请求，就可以去重写start_requests方法，如下所示：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20570"/>
            <a:ext cx="609600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scrapy</a:t>
            </a:r>
            <a:endParaRPr lang="zh-CN" altLang="en-US"/>
          </a:p>
          <a:p>
            <a:r>
              <a:rPr lang="zh-CN" altLang="en-US"/>
              <a:t>from scrapy import Request</a:t>
            </a:r>
            <a:endParaRPr lang="zh-CN" altLang="en-US"/>
          </a:p>
          <a:p>
            <a:r>
              <a:rPr lang="zh-CN" altLang="en-US"/>
              <a:t>import time</a:t>
            </a:r>
            <a:endParaRPr lang="zh-CN" altLang="en-US"/>
          </a:p>
          <a:p>
            <a:r>
              <a:rPr lang="zh-CN" altLang="en-US"/>
              <a:t>import random</a:t>
            </a:r>
            <a:endParaRPr lang="zh-CN" altLang="en-US"/>
          </a:p>
          <a:p>
            <a:r>
              <a:rPr lang="zh-CN" altLang="en-US"/>
              <a:t>class TechlabpltSpider(scrapy.Spider):</a:t>
            </a:r>
            <a:endParaRPr lang="zh-CN" altLang="en-US"/>
          </a:p>
          <a:p>
            <a:r>
              <a:rPr lang="zh-CN" altLang="en-US"/>
              <a:t>    name = "techlabplt"</a:t>
            </a:r>
            <a:endParaRPr lang="zh-CN" altLang="en-US"/>
          </a:p>
          <a:p>
            <a:r>
              <a:rPr lang="zh-CN" altLang="en-US"/>
              <a:t>    allowed_domains = ["www.techlabplt.com"]</a:t>
            </a:r>
            <a:endParaRPr lang="zh-CN" altLang="en-US"/>
          </a:p>
          <a:p>
            <a:r>
              <a:rPr lang="zh-CN" altLang="en-US"/>
              <a:t>    init_url = "http://www.techlabplt.com:8080/BD-PC/priceList"</a:t>
            </a:r>
            <a:endParaRPr lang="zh-CN" altLang="en-US"/>
          </a:p>
          <a:p>
            <a:r>
              <a:rPr lang="zh-CN" altLang="en-US"/>
              <a:t>    def start_requests(self):</a:t>
            </a:r>
            <a:endParaRPr lang="zh-CN" altLang="en-US"/>
          </a:p>
          <a:p>
            <a:r>
              <a:rPr lang="zh-CN" altLang="en-US"/>
              <a:t>        for page in range(1, 3):</a:t>
            </a:r>
            <a:endParaRPr lang="zh-CN" altLang="en-US"/>
          </a:p>
          <a:p>
            <a:r>
              <a:rPr lang="zh-CN" altLang="en-US"/>
              <a:t>            url = self.init_url +"?pageId=" + str(page)</a:t>
            </a:r>
            <a:endParaRPr lang="zh-CN" altLang="en-US"/>
          </a:p>
          <a:p>
            <a:r>
              <a:rPr lang="zh-CN" altLang="en-US"/>
              <a:t>            print("第", page)</a:t>
            </a:r>
            <a:endParaRPr lang="zh-CN" altLang="en-US"/>
          </a:p>
          <a:p>
            <a:r>
              <a:rPr lang="zh-CN" altLang="en-US"/>
              <a:t>            time.sleep(1)</a:t>
            </a:r>
            <a:endParaRPr lang="zh-CN" altLang="en-US"/>
          </a:p>
          <a:p>
            <a:r>
              <a:rPr lang="zh-CN" altLang="en-US"/>
              <a:t>            yield Request(url,</a:t>
            </a:r>
            <a:endParaRPr lang="zh-CN" altLang="en-US"/>
          </a:p>
          <a:p>
            <a:r>
              <a:rPr lang="zh-CN" altLang="en-US"/>
              <a:t>                          callback=self.parse_custom)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63982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start_requests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55445"/>
            <a:ext cx="6096000" cy="258445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def parse_custom(self, response):</a:t>
            </a:r>
            <a:endParaRPr lang="zh-CN" altLang="en-US"/>
          </a:p>
          <a:p>
            <a:r>
              <a:rPr lang="zh-CN" altLang="en-US"/>
              <a:t>        # request 请求的URL</a:t>
            </a:r>
            <a:endParaRPr lang="zh-CN" altLang="en-US"/>
          </a:p>
          <a:p>
            <a:r>
              <a:rPr lang="zh-CN" altLang="en-US"/>
              <a:t>        print('response.url：', response.url)</a:t>
            </a:r>
            <a:endParaRPr lang="zh-CN" altLang="en-US"/>
          </a:p>
          <a:p>
            <a:r>
              <a:rPr lang="zh-CN" altLang="en-US"/>
              <a:t>        # response对应的request对象</a:t>
            </a:r>
            <a:endParaRPr lang="zh-CN" altLang="en-US"/>
          </a:p>
          <a:p>
            <a:r>
              <a:rPr lang="zh-CN" altLang="en-US"/>
              <a:t>        print('response.request：', response.request)</a:t>
            </a:r>
            <a:endParaRPr lang="zh-CN" altLang="en-US"/>
          </a:p>
          <a:p>
            <a:r>
              <a:rPr lang="zh-CN" altLang="en-US"/>
              <a:t>        # response的状态码</a:t>
            </a:r>
            <a:endParaRPr lang="zh-CN" altLang="en-US"/>
          </a:p>
          <a:p>
            <a:r>
              <a:rPr lang="zh-CN" altLang="en-US"/>
              <a:t>        print('response.status：', response.status)</a:t>
            </a:r>
            <a:endParaRPr lang="zh-CN" altLang="en-US"/>
          </a:p>
          <a:p>
            <a:r>
              <a:rPr lang="zh-CN" altLang="en-US"/>
              <a:t>        # response的响应头</a:t>
            </a:r>
            <a:endParaRPr lang="zh-CN" altLang="en-US"/>
          </a:p>
          <a:p>
            <a:r>
              <a:rPr lang="zh-CN" altLang="en-US"/>
              <a:t>        print('response.headers：', response.headers)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63982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start_requests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2560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在这段自定义的start_requests 实现中，我们重写了这个方法，获取前2页的内容，并且重新定义了回调方法为parse_custom，通过Windows cmd命令行内输入：scrapy crawl techlabplt，输出的信息如下图所示：</a:t>
            </a:r>
            <a:endParaRPr lang="zh-CN" altLang="en-US"/>
          </a:p>
        </p:txBody>
      </p:sp>
      <p:pic>
        <p:nvPicPr>
          <p:cNvPr id="1839652167" name="图片 18396521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83435" y="2555875"/>
            <a:ext cx="8300085" cy="42214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5155"/>
            <a:ext cx="363982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start_requests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31457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9640" y="2760980"/>
            <a:ext cx="7032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6.1.3  </a:t>
            </a:r>
            <a:endParaRPr lang="en-US" altLang="zh-CN" sz="4800" b="1"/>
          </a:p>
          <a:p>
            <a:r>
              <a:rPr lang="en-US" altLang="zh-CN" sz="4800" b="1"/>
              <a:t>Selector </a:t>
            </a:r>
            <a:r>
              <a:rPr lang="zh-CN" altLang="en-US" sz="4800" b="1"/>
              <a:t>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135" y="1835150"/>
            <a:ext cx="5821680" cy="34048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>
              <a:lnSpc>
                <a:spcPct val="170000"/>
              </a:lnSpc>
            </a:pPr>
            <a:r>
              <a:rPr lang="zh-CN" altLang="en-US"/>
              <a:t>Scrapy提供了自己的数据提取方法Selector。在静态网页爬取的项目章节中，我们学习了Parsel库的使用方法，Scrapy中的Selector就是基于Parsel库来实现的。</a:t>
            </a:r>
            <a:endParaRPr lang="zh-CN" altLang="en-US"/>
          </a:p>
          <a:p>
            <a:pPr indent="457200">
              <a:lnSpc>
                <a:spcPct val="180000"/>
              </a:lnSpc>
            </a:pPr>
            <a:r>
              <a:rPr lang="zh-CN" altLang="en-US"/>
              <a:t>Selector支持CSS选择器、XPath选择器与正则表达式。它在后台使用lxml库，并在lxml API之上实现了API封装，所以Scrapy选择器的速度和解析精度与lxml非常相似，其解析速度快并且准确度非常高。</a:t>
            </a:r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6864985" y="1981200"/>
            <a:ext cx="4876800" cy="3246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67205"/>
            <a:ext cx="95059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通过一个实例，在Selector中使用CSS选择器与XPath选择器去获取数据，以下是代码实现：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280920"/>
            <a:ext cx="7435850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scrapy import Selector </a:t>
            </a:r>
            <a:endParaRPr lang="zh-CN" altLang="en-US"/>
          </a:p>
          <a:p>
            <a:r>
              <a:rPr lang="zh-CN" altLang="en-US"/>
              <a:t>import warnings </a:t>
            </a:r>
            <a:endParaRPr lang="zh-CN" altLang="en-US"/>
          </a:p>
          <a:p>
            <a:r>
              <a:rPr lang="zh-CN" altLang="en-US"/>
              <a:t># 去除不影响程序运行的警告</a:t>
            </a:r>
            <a:endParaRPr lang="zh-CN" altLang="en-US"/>
          </a:p>
          <a:p>
            <a:r>
              <a:rPr lang="zh-CN" altLang="en-US"/>
              <a:t>warnings.filterwarnings("ignore") </a:t>
            </a:r>
            <a:endParaRPr lang="zh-CN" altLang="en-US"/>
          </a:p>
          <a:p>
            <a:r>
              <a:rPr lang="zh-CN" altLang="en-US"/>
              <a:t>content = '''</a:t>
            </a:r>
            <a:endParaRPr lang="zh-CN" altLang="en-US"/>
          </a:p>
          <a:p>
            <a:r>
              <a:rPr lang="zh-CN" altLang="en-US"/>
              <a:t>&lt;html&gt;</a:t>
            </a:r>
            <a:endParaRPr lang="zh-CN" altLang="en-US"/>
          </a:p>
          <a:p>
            <a:r>
              <a:rPr lang="zh-CN" altLang="en-US"/>
              <a:t> &lt;head&gt;</a:t>
            </a:r>
            <a:endParaRPr lang="zh-CN" altLang="en-US"/>
          </a:p>
          <a:p>
            <a:r>
              <a:rPr lang="zh-CN" altLang="en-US"/>
              <a:t>  &lt;title&gt;Selector 实例&lt;/title&gt;</a:t>
            </a:r>
            <a:endParaRPr lang="zh-CN" altLang="en-US"/>
          </a:p>
          <a:p>
            <a:r>
              <a:rPr lang="zh-CN" altLang="en-US"/>
              <a:t> &lt;/head&gt;</a:t>
            </a:r>
            <a:endParaRPr lang="zh-CN" altLang="en-US"/>
          </a:p>
          <a:p>
            <a:r>
              <a:rPr lang="zh-CN" altLang="en-US"/>
              <a:t> &lt;body&gt;</a:t>
            </a:r>
            <a:endParaRPr lang="zh-CN" altLang="en-US"/>
          </a:p>
          <a:p>
            <a:r>
              <a:rPr lang="zh-CN" altLang="en-US"/>
              <a:t>     &lt;div class="centerForm"&gt;</a:t>
            </a:r>
            <a:endParaRPr lang="zh-CN" altLang="en-US"/>
          </a:p>
          <a:p>
            <a:r>
              <a:rPr lang="zh-CN" altLang="en-US"/>
              <a:t>        &lt;div&gt;</a:t>
            </a:r>
            <a:endParaRPr lang="zh-CN" altLang="en-US"/>
          </a:p>
          <a:p>
            <a:r>
              <a:rPr lang="zh-CN" altLang="en-US"/>
              <a:t>            &lt;h5 style="margin-bottom: 20px"&gt;数据列表：&lt;/h5&gt;</a:t>
            </a:r>
            <a:endParaRPr lang="zh-CN" altLang="en-US"/>
          </a:p>
          <a:p>
            <a:r>
              <a:rPr lang="zh-CN" altLang="en-US"/>
              <a:t>        &lt;/div&gt;</a:t>
            </a:r>
            <a:endParaRPr lang="zh-CN" altLang="en-US"/>
          </a:p>
          <a:p>
            <a:r>
              <a:rPr lang="zh-CN" altLang="en-US"/>
              <a:t>        &lt;a href="error.html" style="display:none;"&gt;数据1&lt;/a&gt;</a:t>
            </a:r>
            <a:endParaRPr lang="zh-CN" altLang="en-US"/>
          </a:p>
          <a:p>
            <a:r>
              <a:rPr lang="zh-CN" altLang="en-US"/>
              <a:t>        &lt;a href="priceList.html" style="font-size: 16px;"&gt;数据2&lt;/a&gt;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1368425"/>
            <a:ext cx="1906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实例</a:t>
            </a: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说明</a:t>
            </a:r>
            <a:endParaRPr lang="zh-CN" altLang="en-US" sz="2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47495"/>
            <a:ext cx="7048500" cy="525653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&lt;div&gt;</a:t>
            </a:r>
            <a:endParaRPr lang="zh-CN" altLang="en-US"/>
          </a:p>
          <a:p>
            <a:r>
              <a:rPr lang="zh-CN" altLang="en-US"/>
              <a:t>            &lt;h5&gt;表单数据：&lt;/h5&gt;</a:t>
            </a:r>
            <a:endParaRPr lang="zh-CN" altLang="en-US"/>
          </a:p>
          <a:p>
            <a:r>
              <a:rPr lang="zh-CN" altLang="en-US"/>
              <a:t>        &lt;/div&gt;</a:t>
            </a:r>
            <a:endParaRPr lang="zh-CN" altLang="en-US"/>
          </a:p>
          <a:p>
            <a:r>
              <a:rPr lang="zh-CN" altLang="en-US"/>
              <a:t>        &lt;form&gt;</a:t>
            </a:r>
            <a:endParaRPr lang="zh-CN" altLang="en-US"/>
          </a:p>
          <a:p>
            <a:r>
              <a:rPr lang="zh-CN" altLang="en-US"/>
              <a:t>            用户名称：&lt;input type="text" name="name"&gt;</a:t>
            </a:r>
            <a:endParaRPr lang="zh-CN" altLang="en-US"/>
          </a:p>
          <a:p>
            <a:r>
              <a:rPr lang="zh-CN" altLang="en-US"/>
              <a:t>            邮箱地址：&lt;input type="text" name="email"&gt;</a:t>
            </a:r>
            <a:endParaRPr lang="zh-CN" altLang="en-US"/>
          </a:p>
          <a:p>
            <a:r>
              <a:rPr lang="zh-CN" altLang="en-US"/>
              <a:t>            &lt;input type="hidden" name="phone"&gt;</a:t>
            </a:r>
            <a:endParaRPr lang="zh-CN" altLang="en-US"/>
          </a:p>
          <a:p>
            <a:r>
              <a:rPr lang="zh-CN" altLang="en-US"/>
              <a:t>            &lt;input type="text" name="addr" class="hiddenInput"&gt;</a:t>
            </a:r>
            <a:endParaRPr lang="zh-CN" altLang="en-US"/>
          </a:p>
          <a:p>
            <a:r>
              <a:rPr lang="zh-CN" altLang="en-US"/>
              <a:t>            &lt;input type="submit" value="提交"&gt;</a:t>
            </a:r>
            <a:endParaRPr lang="zh-CN" altLang="en-US"/>
          </a:p>
          <a:p>
            <a:r>
              <a:rPr lang="zh-CN" altLang="en-US"/>
              <a:t>        &lt;/form&gt;</a:t>
            </a:r>
            <a:endParaRPr lang="zh-CN" altLang="en-US"/>
          </a:p>
          <a:p>
            <a:r>
              <a:rPr lang="zh-CN" altLang="en-US"/>
              <a:t>     &lt;/div&gt;</a:t>
            </a:r>
            <a:endParaRPr lang="zh-CN" altLang="en-US"/>
          </a:p>
          <a:p>
            <a:r>
              <a:rPr lang="zh-CN" altLang="en-US"/>
              <a:t>     &lt;div id='image'&gt;</a:t>
            </a:r>
            <a:endParaRPr lang="zh-CN" altLang="en-US"/>
          </a:p>
          <a:p>
            <a:r>
              <a:rPr lang="zh-CN" altLang="en-US"/>
              <a:t>        &lt;a href='img1.html'&gt;img1 text&lt;img src='img1.png'/&gt;&lt;/a&gt;</a:t>
            </a:r>
            <a:endParaRPr lang="zh-CN" altLang="en-US"/>
          </a:p>
          <a:p>
            <a:r>
              <a:rPr lang="zh-CN" altLang="en-US"/>
              <a:t>        &lt;a href='img2.html'&gt;img2 text&lt;img src='img2.png'/&gt;&lt;/a&gt;</a:t>
            </a:r>
            <a:endParaRPr lang="zh-CN" altLang="en-US"/>
          </a:p>
          <a:p>
            <a:r>
              <a:rPr lang="zh-CN" altLang="en-US"/>
              <a:t>     &lt;/div&gt;</a:t>
            </a:r>
            <a:endParaRPr lang="zh-CN" altLang="en-US"/>
          </a:p>
          <a:p>
            <a:r>
              <a:rPr lang="zh-CN" altLang="en-US"/>
              <a:t> &lt;/body&gt;</a:t>
            </a:r>
            <a:endParaRPr lang="zh-CN" altLang="en-US"/>
          </a:p>
          <a:p>
            <a:r>
              <a:rPr lang="zh-CN" altLang="en-US"/>
              <a:t>&lt;/html&gt;</a:t>
            </a:r>
            <a:endParaRPr lang="zh-CN" altLang="en-US"/>
          </a:p>
          <a:p>
            <a:r>
              <a:rPr lang="zh-CN" altLang="en-US"/>
              <a:t>'''</a:t>
            </a:r>
            <a:endParaRPr lang="zh-CN" altLang="en-US"/>
          </a:p>
          <a:p>
            <a:r>
              <a:rPr lang="zh-CN" altLang="en-US"/>
              <a:t>selector = Selector(text=content)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初探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200342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08330" y="1711325"/>
            <a:ext cx="5176520" cy="3958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知识目标：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概述整个爬虫程序的处理流程；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概述Scrapy爬虫框架结构及每个组件的作用；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概述Spider与Selector的作用；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概述Scrapy框架内的中间件作用；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概述Scrapy框架对接Selenium与Splash的作用；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概述Selenium与Splash中间件的差异。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145530" y="1711325"/>
            <a:ext cx="5176520" cy="4495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技能目标：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能使用命令来构建Scrapy框架；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能使用Spider类来构建爬虫程序；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能使用Selector类来分析与获取网站内容信息；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能使用Scrapy对接Selenium来完成爬虫任务；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能使用Scrapy对接Splash来完成爬虫任务；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能灵活运用中间件来拓展与丰富爬虫功能；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能设计Scrapy框架程序来完成整个爬虫任务。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84325"/>
            <a:ext cx="7626985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CSS选择器方式</a:t>
            </a:r>
            <a:endParaRPr lang="zh-CN" altLang="en-US"/>
          </a:p>
          <a:p>
            <a:r>
              <a:rPr lang="zh-CN" altLang="en-US"/>
              <a:t>print("-----------CSS选择器方式------------")</a:t>
            </a:r>
            <a:endParaRPr lang="zh-CN" altLang="en-US"/>
          </a:p>
          <a:p>
            <a:r>
              <a:rPr lang="zh-CN" altLang="en-US"/>
              <a:t># 通过CSS选择器获取第一个img标签的src属性</a:t>
            </a:r>
            <a:endParaRPr lang="zh-CN" altLang="en-US"/>
          </a:p>
          <a:p>
            <a:r>
              <a:rPr lang="zh-CN" altLang="en-US"/>
              <a:t>print("1.第一个img标签的src属性值：", selector.css('img').attrib['src'])</a:t>
            </a:r>
            <a:endParaRPr lang="zh-CN" altLang="en-US"/>
          </a:p>
          <a:p>
            <a:r>
              <a:rPr lang="zh-CN" altLang="en-US"/>
              <a:t># 通过CSS选择器获取所有a标签的href属性</a:t>
            </a:r>
            <a:endParaRPr lang="zh-CN" altLang="en-US"/>
          </a:p>
          <a:p>
            <a:r>
              <a:rPr lang="zh-CN" altLang="en-US"/>
              <a:t>print("2.所有a标签的href属性值：", selector.css('a::attr(href)').getall())</a:t>
            </a:r>
            <a:endParaRPr lang="zh-CN" altLang="en-US"/>
          </a:p>
          <a:p>
            <a:r>
              <a:rPr lang="zh-CN" altLang="en-US"/>
              <a:t># 通过CSS选择器选择有href属性并且href属性中包含img的a标签</a:t>
            </a:r>
            <a:endParaRPr lang="zh-CN" altLang="en-US"/>
          </a:p>
          <a:p>
            <a:r>
              <a:rPr lang="zh-CN" altLang="en-US"/>
              <a:t>print("3.href属性中包含img的a标签的href属性值：", selector.css('a[href*=img]::attr(href)').getall())</a:t>
            </a:r>
            <a:endParaRPr lang="zh-CN" altLang="en-US"/>
          </a:p>
          <a:p>
            <a:r>
              <a:rPr lang="zh-CN" altLang="en-US"/>
              <a:t># 通过CSS选择器选择type属性包含text的input标签下的name的属性值</a:t>
            </a:r>
            <a:endParaRPr lang="zh-CN" altLang="en-US"/>
          </a:p>
          <a:p>
            <a:r>
              <a:rPr lang="zh-CN" altLang="en-US"/>
              <a:t>print("4.type属性中包含text的input标签的name属性值：", selector.css('input[type*=text]::attr(name)').getall())</a:t>
            </a:r>
            <a:endParaRPr lang="zh-CN" altLang="en-US"/>
          </a:p>
          <a:p>
            <a:r>
              <a:rPr lang="zh-CN" altLang="en-US"/>
              <a:t># 通过CSS选择器获取所有a标签的文本信息</a:t>
            </a:r>
            <a:endParaRPr lang="zh-CN" altLang="en-US"/>
          </a:p>
          <a:p>
            <a:r>
              <a:rPr lang="zh-CN" altLang="en-US"/>
              <a:t>print("5.获取所有a标签的文本信息：", selector.css('a::text').getall())</a:t>
            </a:r>
            <a:endParaRPr lang="zh-CN" altLang="en-US"/>
          </a:p>
          <a:p>
            <a:r>
              <a:rPr lang="zh-CN" altLang="en-US"/>
              <a:t># 通过CSS选择器获取id为image节点下的所有文本</a:t>
            </a:r>
            <a:endParaRPr lang="zh-CN" altLang="en-US"/>
          </a:p>
          <a:p>
            <a:r>
              <a:rPr lang="zh-CN" altLang="en-US"/>
              <a:t>print("6.获取id为image节点下的所有文本：", selector.css('#image *::text').getall())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55140"/>
            <a:ext cx="5901055" cy="230695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XPath选择器方式</a:t>
            </a:r>
            <a:endParaRPr lang="zh-CN" altLang="en-US"/>
          </a:p>
          <a:p>
            <a:r>
              <a:rPr lang="zh-CN" altLang="en-US"/>
              <a:t>print("-----------XPath选择器方式------------")</a:t>
            </a:r>
            <a:endParaRPr lang="zh-CN" altLang="en-US"/>
          </a:p>
          <a:p>
            <a:r>
              <a:rPr lang="zh-CN" altLang="en-US"/>
              <a:t># 通过XPath选择器获取所有input标签下的type属性值</a:t>
            </a:r>
            <a:endParaRPr lang="zh-CN" altLang="en-US"/>
          </a:p>
          <a:p>
            <a:r>
              <a:rPr lang="zh-CN" altLang="en-US"/>
              <a:t>print("7.获取所有input标签下的type属性值：", selector.xpath('//input/@type').getall())</a:t>
            </a:r>
            <a:endParaRPr lang="zh-CN" altLang="en-US"/>
          </a:p>
          <a:p>
            <a:r>
              <a:rPr lang="zh-CN" altLang="en-US"/>
              <a:t># 通过XPath选择器获取所有a标签下的href属性值</a:t>
            </a:r>
            <a:endParaRPr lang="zh-CN" altLang="en-US"/>
          </a:p>
          <a:p>
            <a:r>
              <a:rPr lang="zh-CN" altLang="en-US"/>
              <a:t>print("8.获取所有a标签下的href属性值：",  selector.xpath('//a/@href').getall())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09385" y="2778760"/>
            <a:ext cx="52781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以上例子是通过单独使用Selector来获取网页的例子。通过直接在PyCharm内运行，结果如下图所示：</a:t>
            </a:r>
            <a:endParaRPr lang="zh-CN" altLang="en-US"/>
          </a:p>
        </p:txBody>
      </p:sp>
      <p:pic>
        <p:nvPicPr>
          <p:cNvPr id="997424523" name="图片 9974245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9385" y="3821113"/>
            <a:ext cx="5278120" cy="20948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695" y="1656715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Scrapy shell中有内置选择器Response.selector，可用于提取网页信息。通过这个selector对象，可以调用CSS、XPpath等解析方法，然后向这些方法传入相应的参数就可以实现数据的提取。</a:t>
            </a:r>
            <a:endParaRPr lang="zh-CN" altLang="en-US"/>
          </a:p>
          <a:p>
            <a:pPr indent="457200"/>
            <a:r>
              <a:rPr lang="zh-CN" altLang="en-US"/>
              <a:t>通过爬取（http://www.techlabplt.com:8080/BD-PC/css.html）这个页面来分析CSS选择器的使用。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857500"/>
            <a:ext cx="87934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通过Windows cmd命令行内输入：</a:t>
            </a:r>
            <a:endParaRPr lang="zh-CN" altLang="en-US"/>
          </a:p>
          <a:p>
            <a:r>
              <a:rPr lang="zh-CN" altLang="en-US"/>
              <a:t>scrapy shell http://www.techlabplt.com:8080/BD-PC/css.html</a:t>
            </a:r>
            <a:endParaRPr lang="zh-CN" altLang="en-US"/>
          </a:p>
        </p:txBody>
      </p:sp>
      <p:pic>
        <p:nvPicPr>
          <p:cNvPr id="1974534907" name="图片 197453490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3900" y="3726815"/>
            <a:ext cx="8203565" cy="296291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CSS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选择器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99135" y="1313815"/>
            <a:ext cx="193484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64528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以上命令其实就是Scrapy发起了对http://www.techlabplt.com:8080/BD-PC/css.html的访问请求。然后对于请求得到的数据，可以进行一些操作，比如Response，Request。此页面主要的内容如下</a:t>
            </a:r>
            <a:r>
              <a:rPr lang="zh-CN" altLang="en-US"/>
              <a:t>图所示：</a:t>
            </a:r>
            <a:endParaRPr lang="zh-CN" altLang="en-US"/>
          </a:p>
        </p:txBody>
      </p:sp>
      <p:pic>
        <p:nvPicPr>
          <p:cNvPr id="1854310504" name="图片 185431050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18030" y="2447290"/>
            <a:ext cx="7933055" cy="41840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1798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例如：想通过CSS选择器获取页面上表单数据的input标签，命令如下：Response.selector.css(‘input’)，也可以通过Response.css(‘input’)，两者的功能相同，运行结果如下：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567940"/>
            <a:ext cx="6358890" cy="313753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[&lt;Selector query='descendant-or-self::input' data='&lt;input type="text" name="name"&gt;'&gt;, </a:t>
            </a:r>
            <a:endParaRPr lang="zh-CN" altLang="en-US"/>
          </a:p>
          <a:p>
            <a:r>
              <a:rPr lang="zh-CN" altLang="en-US"/>
              <a:t>&lt;Selector query='descendant-or-self::input' data='&lt;input type="text" name="email"&gt;'&gt;,</a:t>
            </a:r>
            <a:endParaRPr lang="zh-CN" altLang="en-US"/>
          </a:p>
          <a:p>
            <a:r>
              <a:rPr lang="zh-CN" altLang="en-US"/>
              <a:t>&lt;Selector query='descendant-or-self::input' data='&lt;input type="hidden" name="phone"&gt;'&gt;, </a:t>
            </a:r>
            <a:endParaRPr lang="zh-CN" altLang="en-US"/>
          </a:p>
          <a:p>
            <a:r>
              <a:rPr lang="zh-CN" altLang="en-US"/>
              <a:t>&lt;Selector query='descendant-or-self::input' data='&lt;input type="text" name="addr" class=...'&gt;, </a:t>
            </a:r>
            <a:endParaRPr lang="zh-CN" altLang="en-US"/>
          </a:p>
          <a:p>
            <a:r>
              <a:rPr lang="zh-CN" altLang="en-US"/>
              <a:t>&lt;Selector query='descendant-or-self::input' data='&lt;input type="submit" value="提交</a:t>
            </a:r>
            <a:endParaRPr lang="zh-CN" altLang="en-US"/>
          </a:p>
          <a:p>
            <a:r>
              <a:rPr lang="zh-CN" altLang="en-US"/>
              <a:t>"&gt;'&gt;]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18920"/>
            <a:ext cx="10810875" cy="1889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>
              <a:lnSpc>
                <a:spcPct val="130000"/>
              </a:lnSpc>
            </a:pPr>
            <a:r>
              <a:rPr lang="zh-CN" altLang="en-US"/>
              <a:t>返回的结果为Selector的列表，其为SelectorList类型。对于SelectorList类型，如果每个Selector内部还有节点，可以使用css方法进一步提取数据。通过Response.selector.css(‘input’)获取的是一个列表，那怎么获取里面的内容呢？假如想获取input内的元素，可以通过如下命名：</a:t>
            </a:r>
            <a:endParaRPr lang="zh-CN" altLang="en-US"/>
          </a:p>
          <a:p>
            <a:pPr indent="457200">
              <a:lnSpc>
                <a:spcPct val="130000"/>
              </a:lnSpc>
            </a:pPr>
            <a:r>
              <a:rPr lang="zh-CN" altLang="en-US"/>
              <a:t>Response.selector.css(‘input’).extract()</a:t>
            </a:r>
            <a:endParaRPr lang="zh-CN" altLang="en-US"/>
          </a:p>
          <a:p>
            <a:pPr indent="457200">
              <a:lnSpc>
                <a:spcPct val="130000"/>
              </a:lnSpc>
            </a:pPr>
            <a:r>
              <a:rPr lang="zh-CN" altLang="en-US"/>
              <a:t>运行的结果如下：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3623945"/>
            <a:ext cx="6096000" cy="147637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['&lt;input type="text" name="name"&gt;', </a:t>
            </a:r>
            <a:endParaRPr lang="zh-CN" altLang="en-US"/>
          </a:p>
          <a:p>
            <a:r>
              <a:rPr lang="zh-CN" altLang="en-US"/>
              <a:t>'&lt;input type="text" name="email"&gt;', </a:t>
            </a:r>
            <a:endParaRPr lang="zh-CN" altLang="en-US"/>
          </a:p>
          <a:p>
            <a:r>
              <a:rPr lang="zh-CN" altLang="en-US"/>
              <a:t>'&lt;input type="hidden" name="phone"&gt;', </a:t>
            </a:r>
            <a:endParaRPr lang="zh-CN" altLang="en-US"/>
          </a:p>
          <a:p>
            <a:r>
              <a:rPr lang="zh-CN" altLang="en-US"/>
              <a:t>'&lt;input type="text" name="addr" class="hiddenInput"&gt;',</a:t>
            </a:r>
            <a:endParaRPr lang="zh-CN" altLang="en-US"/>
          </a:p>
          <a:p>
            <a:r>
              <a:rPr lang="zh-CN" altLang="en-US"/>
              <a:t>'&lt;input type="submit" value="提交"&gt;']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08330" y="1776730"/>
          <a:ext cx="11249025" cy="614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110"/>
                <a:gridCol w="3193415"/>
                <a:gridCol w="5143500"/>
              </a:tblGrid>
              <a:tr h="4337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需求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命令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运行</a:t>
                      </a:r>
                      <a:r>
                        <a:rPr lang="zh-CN" altLang="en-US"/>
                        <a:t>结果</a:t>
                      </a:r>
                      <a:endParaRPr lang="zh-CN" altLang="en-US"/>
                    </a:p>
                  </a:txBody>
                  <a:tcPr/>
                </a:tc>
              </a:tr>
              <a:tr h="7277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获取Type为text的name信息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response.selector.css('input[type*=text]::attr(name)').extract()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['name', 'email', 'addr']</a:t>
                      </a:r>
                      <a:endParaRPr lang="zh-CN" altLang="en-US"/>
                    </a:p>
                  </a:txBody>
                  <a:tcPr/>
                </a:tc>
              </a:tr>
              <a:tr h="4337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获取网页上数据列表的信息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response.selector.css('div[class=centerForm]')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[&lt;Selector query="descendant-or-self::div[@class = 'centerForm']" data='&lt;div class="centerForm"&gt;\r\n ...'&gt;]</a:t>
                      </a:r>
                      <a:endParaRPr lang="zh-CN" altLang="en-US"/>
                    </a:p>
                  </a:txBody>
                  <a:tcPr/>
                </a:tc>
              </a:tr>
              <a:tr h="4337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获取SelectorList内的a标签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response.selector.css('div[class=centerForm]').css('a')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[&lt;Selector query='descendant-or-self::a' data='&lt;a  href="http://www.techlabplt.com:80...'&gt;, </a:t>
                      </a: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&lt;Selector query='descendant-or-self::a' data='&lt;a href="http://www.techlabplt.com:80...'&gt;]</a:t>
                      </a: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获取数据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response.selector.css('div[class=centerForm]').css('a::text').extract()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['数据1', '数据2']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08330" y="140843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response.selector.css</a:t>
            </a:r>
            <a:r>
              <a:rPr lang="en-US" altLang="zh-CN"/>
              <a:t>() </a:t>
            </a:r>
            <a:r>
              <a:rPr lang="zh-CN" altLang="en-US"/>
              <a:t>的多种应用场景如下表所示：</a:t>
            </a:r>
            <a:endParaRPr lang="zh-CN" altLang="en-US"/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98500" y="1862455"/>
          <a:ext cx="11159490" cy="35769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4750"/>
                <a:gridCol w="4211320"/>
                <a:gridCol w="4503420"/>
              </a:tblGrid>
              <a:tr h="5594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需求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命令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运行</a:t>
                      </a:r>
                      <a:r>
                        <a:rPr lang="zh-CN" altLang="en-US"/>
                        <a:t>结果</a:t>
                      </a:r>
                      <a:endParaRPr lang="zh-CN" altLang="en-US"/>
                    </a:p>
                  </a:txBody>
                  <a:tcPr/>
                </a:tc>
              </a:tr>
              <a:tr h="5594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获取链接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response.selector.css('div[class=centerForm]').css('a::attr(href)').extract()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['http://www.techlabplt.com:8080/BD-PC/error.html', 'http://www.techlabplt.com:8080/BD-PC/priceList']</a:t>
                      </a:r>
                      <a:endParaRPr lang="zh-CN" altLang="en-US"/>
                    </a:p>
                  </a:txBody>
                  <a:tcPr/>
                </a:tc>
              </a:tr>
              <a:tr h="5594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获取单一的数据值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response.selector.css('div[class=centerForm]').css('a::attr(href)').extract()[0]</a:t>
                      </a: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（此命令有风险，可能会导致数组</a:t>
                      </a:r>
                      <a:r>
                        <a:rPr lang="zh-CN" altLang="en-US"/>
                        <a:t>越界）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'http://www.techlabplt.com:8080/BD-PC/error.html'</a:t>
                      </a:r>
                      <a:endParaRPr lang="zh-CN" altLang="en-US"/>
                    </a:p>
                  </a:txBody>
                  <a:tcPr/>
                </a:tc>
              </a:tr>
              <a:tr h="5594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改进上述</a:t>
                      </a:r>
                      <a:r>
                        <a:rPr lang="zh-CN" altLang="en-US"/>
                        <a:t>命令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response.selector.css('div[class=centerForm]').css('a::attr(href)').extract_first()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'http://www.techlabplt.com:8080/BD-PC/error.html'</a:t>
                      </a:r>
                      <a:endParaRPr lang="zh-CN" altLang="en-US"/>
                    </a:p>
                    <a:p>
                      <a:pPr>
                        <a:buNone/>
                      </a:pPr>
                      <a:r>
                        <a:rPr lang="zh-CN" altLang="en-US"/>
                        <a:t>（返回值同上述</a:t>
                      </a:r>
                      <a:r>
                        <a:rPr lang="zh-CN" altLang="en-US"/>
                        <a:t>一样）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65" y="1622425"/>
            <a:ext cx="112490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衔接上页</a:t>
            </a:r>
            <a:r>
              <a:rPr lang="en-US" altLang="zh-CN"/>
              <a:t>PPT</a:t>
            </a:r>
            <a:r>
              <a:rPr lang="zh-CN" altLang="en-US"/>
              <a:t>表格，</a:t>
            </a:r>
            <a:r>
              <a:rPr lang="zh-CN" altLang="en-US"/>
              <a:t>可知返回的值与extract()[0]方式是一样的。假设现在获取一个不存在的属性，通过如下命令：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349500"/>
            <a:ext cx="838200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response.selector.css('div[class=centerForm]').css('a::attr(h)').extract()[0]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301688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运行结果如下：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30" y="3385185"/>
            <a:ext cx="6096000" cy="9220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Traceback (most recent call last):</a:t>
            </a:r>
            <a:endParaRPr lang="zh-CN" altLang="en-US"/>
          </a:p>
          <a:p>
            <a:r>
              <a:rPr lang="zh-CN" altLang="en-US"/>
              <a:t>    File "&lt;console&gt;", line 1, in &lt;module&gt;</a:t>
            </a:r>
            <a:endParaRPr lang="zh-CN" altLang="en-US"/>
          </a:p>
          <a:p>
            <a:r>
              <a:rPr lang="zh-CN" altLang="en-US"/>
              <a:t>IndexError: list index out of range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330" y="4545330"/>
            <a:ext cx="11248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通过返回值，可以看到直接报了数组越界的错误。那么通过extract_first()就不会存在这个问题，通过如下命令：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8330" y="5088255"/>
            <a:ext cx="808101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response.selector.css('div[class=centerForm]').css('a:attr(h)').extract_first()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1292558296" name="图片 129255829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9135" y="1862455"/>
            <a:ext cx="6165215" cy="160147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99135" y="1494155"/>
            <a:ext cx="6575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extract_first()返回信息如下图所示，可观察到直接返回</a:t>
            </a:r>
            <a:r>
              <a:rPr lang="zh-CN" altLang="en-US">
                <a:sym typeface="+mn-ea"/>
              </a:rPr>
              <a:t>空</a:t>
            </a:r>
            <a:endParaRPr lang="zh-CN" altLang="en-US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366331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对于为空的情况下，可以设置默认值，通过如下命令：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4012565"/>
            <a:ext cx="954786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response.selector.css('div[class=centerForm]').css('a::attr(h)').extract_first('default value')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4696460"/>
            <a:ext cx="70618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当其值为空的情况下，直接输出default value。如下图所示：</a:t>
            </a:r>
            <a:endParaRPr lang="zh-CN" altLang="en-US"/>
          </a:p>
        </p:txBody>
      </p:sp>
      <p:pic>
        <p:nvPicPr>
          <p:cNvPr id="798866767" name="图片 7988667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5064760"/>
            <a:ext cx="7526655" cy="12496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8500" y="2106930"/>
            <a:ext cx="11187430" cy="2404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素养</a:t>
            </a:r>
            <a:r>
              <a:rPr lang="zh-CN" altLang="en-US" b="1"/>
              <a:t>目标：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通过不断的引导学生对于Scrapy框架整体性的理解，增强学生整体性考虑的意识；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通过一些深入浅出的实例，增强学生对于理论知识的理解，不断建立理论结合实际的学习方法；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通过本项目课程的学习，提高学生对框架知识体系的理解与应用，培养学生的探究能力，实际操作能力与不断创新的意识。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初探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00342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91005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除了</a:t>
            </a:r>
            <a:r>
              <a:rPr lang="en-US" altLang="zh-CN"/>
              <a:t> </a:t>
            </a:r>
            <a:r>
              <a:rPr lang="zh-CN" altLang="en-US"/>
              <a:t>CSS</a:t>
            </a:r>
            <a:r>
              <a:rPr lang="en-US" altLang="zh-CN"/>
              <a:t> </a:t>
            </a:r>
            <a:r>
              <a:rPr lang="zh-CN" altLang="en-US"/>
              <a:t>选择器，Scrapy</a:t>
            </a:r>
            <a:r>
              <a:rPr lang="en-US" altLang="zh-CN"/>
              <a:t> </a:t>
            </a:r>
            <a:r>
              <a:rPr lang="zh-CN" altLang="en-US"/>
              <a:t>还提供了</a:t>
            </a:r>
            <a:r>
              <a:rPr lang="en-US" altLang="zh-CN"/>
              <a:t> </a:t>
            </a:r>
            <a:r>
              <a:rPr lang="zh-CN" altLang="en-US"/>
              <a:t>XPath</a:t>
            </a:r>
            <a:r>
              <a:rPr lang="en-US" altLang="zh-CN"/>
              <a:t> </a:t>
            </a:r>
            <a:r>
              <a:rPr lang="zh-CN" altLang="en-US"/>
              <a:t>选择器，使用</a:t>
            </a:r>
            <a:r>
              <a:rPr lang="en-US" altLang="zh-CN"/>
              <a:t> </a:t>
            </a:r>
            <a:r>
              <a:rPr lang="zh-CN" altLang="en-US"/>
              <a:t>Response.selector.xpath，或者直接使用Response.xpath 就可以提取相应的元素。例如：使用</a:t>
            </a:r>
            <a:r>
              <a:rPr lang="en-US" altLang="zh-CN"/>
              <a:t> </a:t>
            </a:r>
            <a:r>
              <a:rPr lang="zh-CN" altLang="en-US"/>
              <a:t>CSS</a:t>
            </a:r>
            <a:r>
              <a:rPr lang="en-US" altLang="zh-CN"/>
              <a:t> </a:t>
            </a:r>
            <a:r>
              <a:rPr lang="zh-CN" altLang="en-US"/>
              <a:t>选择器提取</a:t>
            </a:r>
            <a:r>
              <a:rPr lang="en-US" altLang="zh-CN"/>
              <a:t> </a:t>
            </a:r>
            <a:r>
              <a:rPr lang="zh-CN" altLang="en-US"/>
              <a:t>input</a:t>
            </a:r>
            <a:r>
              <a:rPr lang="en-US" altLang="zh-CN"/>
              <a:t> </a:t>
            </a:r>
            <a:r>
              <a:rPr lang="zh-CN" altLang="en-US"/>
              <a:t>的相关信息，XPath也一样能够实现，其命令如下：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753360"/>
            <a:ext cx="7773035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response.xpath('//input')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3409950"/>
            <a:ext cx="29356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运行结果如下：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30" y="3778250"/>
            <a:ext cx="6096000" cy="2861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[&lt;Selector query='//input' data='&lt;input type="text" name="name"&gt;'&gt;, </a:t>
            </a:r>
            <a:endParaRPr lang="zh-CN" altLang="en-US"/>
          </a:p>
          <a:p>
            <a:r>
              <a:rPr lang="zh-CN" altLang="en-US"/>
              <a:t>&lt;Selector query='//input' data='&lt;input type="text" name="email"&gt;'&gt;, </a:t>
            </a:r>
            <a:endParaRPr lang="zh-CN" altLang="en-US"/>
          </a:p>
          <a:p>
            <a:r>
              <a:rPr lang="zh-CN" altLang="en-US"/>
              <a:t>&lt;Selector query='//input' data='&lt;input type="hidden" name="phone"&gt;'&gt;, </a:t>
            </a:r>
            <a:endParaRPr lang="zh-CN" altLang="en-US"/>
          </a:p>
          <a:p>
            <a:r>
              <a:rPr lang="zh-CN" altLang="en-US"/>
              <a:t>&lt;Selector query='//input' data='&lt;input type="text" name="addr" class=...'&gt;, </a:t>
            </a:r>
            <a:endParaRPr lang="zh-CN" altLang="en-US"/>
          </a:p>
          <a:p>
            <a:r>
              <a:rPr lang="zh-CN" altLang="en-US"/>
              <a:t>&lt;Selector query='//input' data='&lt;input type="submit" value="提交"&gt;'&gt;]</a:t>
            </a:r>
            <a:endParaRPr lang="zh-CN" altLang="en-US"/>
          </a:p>
        </p:txBody>
      </p:sp>
      <p:sp>
        <p:nvSpPr>
          <p:cNvPr id="10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Xpath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选择器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699135" y="1301750"/>
            <a:ext cx="218948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195" y="147828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获取网页中数据列表的文本信息，其命令如下：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4195" y="1901190"/>
            <a:ext cx="724281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response.xpath("//div[@class='centerForm']/a/text()").extract()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52539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运行结果如下：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195" y="2893695"/>
            <a:ext cx="7243445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['数据1', '数据2']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4195" y="357251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获取网页中数据列表的链接信息，其命令如下：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4195" y="3940810"/>
            <a:ext cx="7244080" cy="36830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response.xpath("//div[@class='centerForm']/a/@href").extract()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44195" y="4619625"/>
            <a:ext cx="57048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运行结果如下：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4195" y="4987925"/>
            <a:ext cx="7243445" cy="6451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['http://www.techlabplt.com:8080/BD-PC/error.html', 'http://www.techlabplt.com:8080/BD-PC/priceList']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4195" y="6080760"/>
            <a:ext cx="8853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无论使用</a:t>
            </a:r>
            <a:r>
              <a:rPr lang="en-US" altLang="zh-CN"/>
              <a:t>CSS</a:t>
            </a:r>
            <a:r>
              <a:rPr lang="zh-CN" altLang="en-US"/>
              <a:t>选择器还是</a:t>
            </a:r>
            <a:r>
              <a:rPr lang="en-US" altLang="zh-CN"/>
              <a:t>Xpath</a:t>
            </a:r>
            <a:r>
              <a:rPr lang="zh-CN" altLang="en-US"/>
              <a:t>选择器，都是为了更加便捷的获取网页内的</a:t>
            </a:r>
            <a:r>
              <a:rPr lang="zh-CN" altLang="en-US"/>
              <a:t>数据。</a:t>
            </a:r>
            <a:endParaRPr lang="zh-CN" altLang="en-US"/>
          </a:p>
        </p:txBody>
      </p:sp>
      <p:sp>
        <p:nvSpPr>
          <p:cNvPr id="1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Selector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99135" y="1310640"/>
            <a:ext cx="2799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9640" y="3130550"/>
            <a:ext cx="70326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6.1.4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89430"/>
            <a:ext cx="112496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任务描述与实施：</a:t>
            </a:r>
            <a:endParaRPr lang="zh-CN" altLang="en-US" b="1"/>
          </a:p>
          <a:p>
            <a:endParaRPr lang="zh-CN" altLang="en-US" b="1"/>
          </a:p>
          <a:p>
            <a:pPr indent="457200"/>
            <a:r>
              <a:rPr lang="zh-CN" altLang="en-US"/>
              <a:t>通过Scrapy框架爬取（http://www.techlabplt.com:8080/BD-PC/priceList）农副产品网站的所有数据，并把数据存入JSON文件中。</a:t>
            </a:r>
            <a:endParaRPr lang="zh-CN" altLang="en-US"/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63575" y="1313815"/>
            <a:ext cx="161607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2152015"/>
            <a:ext cx="5494020" cy="2973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>
              <a:lnSpc>
                <a:spcPct val="130000"/>
              </a:lnSpc>
            </a:pPr>
            <a:r>
              <a:rPr lang="zh-CN" altLang="en-US"/>
              <a:t>介绍</a:t>
            </a:r>
            <a:r>
              <a:rPr lang="en-US" altLang="zh-CN"/>
              <a:t>Scrapy</a:t>
            </a:r>
            <a:r>
              <a:rPr lang="zh-CN" altLang="en-US"/>
              <a:t>：</a:t>
            </a:r>
            <a:endParaRPr lang="zh-CN" altLang="en-US"/>
          </a:p>
          <a:p>
            <a:pPr indent="0">
              <a:lnSpc>
                <a:spcPct val="130000"/>
              </a:lnSpc>
            </a:pPr>
            <a:endParaRPr lang="zh-CN" altLang="en-US"/>
          </a:p>
          <a:p>
            <a:pPr indent="457200">
              <a:lnSpc>
                <a:spcPct val="140000"/>
              </a:lnSpc>
            </a:pPr>
            <a:r>
              <a:rPr lang="zh-CN" altLang="en-US"/>
              <a:t>Scrapy是一个基于Python开发的应用程序框架，该框架提供了大量的基础组件，用于构建从在线页面抓取、数据解析与数据存储等的全过程。该框架结构清晰，可扩展性高，已成为最流行的爬虫框架之一。适用于数据挖掘、监测和自动化测试等。</a:t>
            </a: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7553325" y="1309370"/>
            <a:ext cx="1457325" cy="6673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553325" y="3533140"/>
            <a:ext cx="1457325" cy="66738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904480" y="1458595"/>
            <a:ext cx="755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URL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7694930" y="3682365"/>
            <a:ext cx="1175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响应数据</a:t>
            </a:r>
            <a:endParaRPr lang="zh-CN" altLang="en-US"/>
          </a:p>
        </p:txBody>
      </p:sp>
      <p:sp>
        <p:nvSpPr>
          <p:cNvPr id="12" name="流程图: 决策 11"/>
          <p:cNvSpPr/>
          <p:nvPr/>
        </p:nvSpPr>
        <p:spPr>
          <a:xfrm>
            <a:off x="7480935" y="2370455"/>
            <a:ext cx="1650365" cy="826770"/>
          </a:xfrm>
          <a:prstGeom prst="flowChartDecisi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772400" y="2592705"/>
            <a:ext cx="1165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Requests</a:t>
            </a:r>
            <a:endParaRPr lang="en-US" altLang="zh-CN"/>
          </a:p>
        </p:txBody>
      </p:sp>
      <p:sp>
        <p:nvSpPr>
          <p:cNvPr id="14" name="流程图: 决策 13"/>
          <p:cNvSpPr/>
          <p:nvPr/>
        </p:nvSpPr>
        <p:spPr>
          <a:xfrm>
            <a:off x="7456805" y="4535805"/>
            <a:ext cx="1650365" cy="826770"/>
          </a:xfrm>
          <a:prstGeom prst="flowChartDecisi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748270" y="4758055"/>
            <a:ext cx="1165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数据</a:t>
            </a:r>
            <a:r>
              <a:rPr lang="zh-CN" altLang="en-US"/>
              <a:t>处理</a:t>
            </a:r>
            <a:endParaRPr lang="zh-CN" altLang="en-US"/>
          </a:p>
        </p:txBody>
      </p:sp>
      <p:sp>
        <p:nvSpPr>
          <p:cNvPr id="16" name="流程图: 磁盘 15"/>
          <p:cNvSpPr/>
          <p:nvPr/>
        </p:nvSpPr>
        <p:spPr>
          <a:xfrm>
            <a:off x="7553325" y="5697855"/>
            <a:ext cx="1456690" cy="574040"/>
          </a:xfrm>
          <a:prstGeom prst="flowChartMagneticDisk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738745" y="5873750"/>
            <a:ext cx="11747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保存</a:t>
            </a:r>
            <a:r>
              <a:rPr lang="zh-CN" altLang="en-US"/>
              <a:t>数据</a:t>
            </a:r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8300720" y="1976755"/>
            <a:ext cx="635" cy="381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4" idx="3"/>
          </p:cNvCxnSpPr>
          <p:nvPr/>
        </p:nvCxnSpPr>
        <p:spPr>
          <a:xfrm flipV="1">
            <a:off x="9107170" y="4945380"/>
            <a:ext cx="1296670" cy="38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0358120" y="1734185"/>
            <a:ext cx="45720" cy="32150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1">
            <a:off x="9092565" y="1730375"/>
            <a:ext cx="1275080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8321040" y="3195320"/>
            <a:ext cx="635" cy="381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H="1">
            <a:off x="8296910" y="4218305"/>
            <a:ext cx="10795" cy="30988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>
            <a:off x="8282305" y="5365750"/>
            <a:ext cx="635" cy="38163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070215" y="663575"/>
            <a:ext cx="18154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爬虫处理流程</a:t>
            </a:r>
            <a:r>
              <a:rPr lang="zh-CN" altLang="en-US"/>
              <a:t>图</a:t>
            </a:r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了解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endParaRPr lang="en-US" altLang="zh-CN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00342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333888942" name="图片 3338889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6645" y="1560830"/>
            <a:ext cx="5400675" cy="331025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065135" y="5102860"/>
            <a:ext cx="2157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官方网站架构</a:t>
            </a:r>
            <a:r>
              <a:rPr lang="zh-CN" altLang="en-US"/>
              <a:t>图</a:t>
            </a:r>
            <a:endParaRPr lang="zh-CN" altLang="en-US"/>
          </a:p>
        </p:txBody>
      </p:sp>
      <p:pic>
        <p:nvPicPr>
          <p:cNvPr id="8" name="C9F754DE-2CAD-44b6-B708-469DEB6407EB-1" descr="wp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" y="1560830"/>
            <a:ext cx="4987925" cy="5142865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3108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Scrapy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组件及架构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01750"/>
            <a:ext cx="283210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3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4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6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6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4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3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73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UNIT_PLACING_PICTURE_USER_VIEWPORT" val="{&quot;height&quot;:2606,&quot;width&quot;:7877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ABLE_BEAUTIFY" val="smartTable{4492b3a9-7a08-47ac-87e2-9cc427872cb5}"/>
  <p:tag name="TABLE_ENDDRAG_ORIGIN_RECT" val="885*296"/>
  <p:tag name="TABLE_ENDDRAG_RECT" val="47*134*885*296"/>
</p:tagLst>
</file>

<file path=ppt/tags/tag91.xml><?xml version="1.0" encoding="utf-8"?>
<p:tagLst xmlns:p="http://schemas.openxmlformats.org/presentationml/2006/main">
  <p:tag name="KSO_WM_UNIT_TABLE_BEAUTIFY" val="smartTable{3677fbc8-88f2-43f0-9528-aaa0985faec4}"/>
  <p:tag name="TABLE_ENDDRAG_ORIGIN_RECT" val="878*176"/>
  <p:tag name="TABLE_ENDDRAG_RECT" val="55*153*878*176"/>
</p:tagLst>
</file>

<file path=ppt/tags/tag93.xml><?xml version="1.0" encoding="utf-8"?>
<p:tagLst xmlns:p="http://schemas.openxmlformats.org/presentationml/2006/main">
  <p:tag name="COMMONDATA" val="eyJoZGlkIjoiNjc4NWE5MDgxMWI3OWJkN2RhMWYwYTJlMzI5ZTliNjAifQ=="/>
  <p:tag name="KSO_WPP_MARK_KEY" val="d78747f1-b6f7-4a9a-8fa5-27db2ba24779"/>
  <p:tag name="commondata" val="eyJoZGlkIjoiYWRmNGI5OGMwYThkNjZlN2JlZGUyY2MxZmU1ZmUxNzY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QzMDIxMDM1NDAwIiwKCSJHcm91cElkIiA6ICIxMjMxODM0NTUzIiwKCSJJbWFnZSIgOiAiaVZCT1J3MEtHZ29BQUFBTlNVaEVVZ0FBQTlzQUFBUUpDQVlBQUFEVzJCdDJBQUFBQ1hCSVdYTUFBQXNUQUFBTEV3RUFtcHdZQUFBZ0FFbEVRVlI0bk96ZGVWeVU5ZDcvOGZmQXNDc3FDQ29vS21acW1vcExtcHE1cGVYYWN0c3gyengzaTJtTFpxZmxhR1ozMmpIdDJISXFPMWw2enQwNTNua3lMWE1weTMwcE5hbkFYUlRCQlRBVkVCMWdjR0IrZi9DYks1QnRCZ2NHOVBWOFBIZzQxelhYOHBuaFV1YzkzK1V5NWVYbDJRVUFBQUFBQU56R3k5TUZBQUFBQUFCd3RTRnNBd0FBQUFEZ1pvUnRBQUFBQUFEY2pMQU5BQUFBQUlDYkViWUJBQUFBQUhBendqWUFBQUFBQUc1RzJBWUFBQUFBd00wSTJ3QUFBQUFBdUJsaEd3QUFBQUFBTnlOc0F3QUFBQURnWm9SdEFBQUFBQURjakxBTkFBQUFBSUNiRWJZQkFBQUFBSEF6d2pZQUFBQUFBRzVHMkFZQUFBQUF3TTBJMndBQUFBQUF1QmxoR3dBQUFBQUFOeU5zQXdBQUFBRGdab1J0QUFBQUFBRGNqTEFOQUFBQUFJQ2JFYllCQUFBQUFIQXp3allBQUFBQUFHNUcyQVlBQUFBQXdNMEkyd0FBQUFBQXVCbGhHd0FBQUFBQU55TnNBd0FBQUFEZ1pvUnRBQUFBQUFEY2pMQU5BQUFBQUlDYkViWUJBQUFBQUhBendqWUFBQUFBQUc1RzJBWUFBQUFBd00wSTJ3QUFBQUFBdUJsaEd3QUFBQUFBTnlOc0F3QUFBQURnWm9SdEFBQUFBQURjakxBTkFBQUFBSUNiRWJZQkFBQUFBSEF6d2pZQUFBQUFBRzVHMkFZQUFBQUF3TTBJMndBQUFBQUF1QmxoR3dBQUFBQUFOeU5zQXdBQUFBRGdab1J0QUFBQUFBRGNqTEFOQUFBQUFJQ2JFYllCQUFBQUFIQXp3allBQUFBQUFHNUcyQVlBQUFBQXdNMEkyd0FBQUFBQXVCbGhHd0FBQUFBQU55TnNBd0FBQUFEZ1pvUnRBQUFBQUFEY2pMQU5BQUFBQUlDYkViWUJBQUFBQUhBendqWUFBQUFBQUc1RzJBWUFBQUFBd00wSTJ3QUFBQUFBdUJsaEd3QUFBQUFBTnlOc0F3QUFBQURnWm9SdEFBQUFBQURjakxBTkFBQUFBSUNiRWJZQkFBQUFBSEF6d2pZQUFBQUFBRzVHMkFZQUFBQUF3TTBJMndBQUFBQUF1QmxoR3dBQUFBQUFOeU5zQXdBQUFBRGdab1J0QUFBQUFBRGNqTEFOQUFBQUFJQ2JFYllCQUFDQUdzeG1zM202QkFDVlFOZ0dBRnd6N0hhN3AwdEFMVEpuemh5Tkh6OWVPVGs1bmk0RnRkRFFvVVAxNElNUGx2bjg1czJiTlhUbzBES1hIU3dXaThhT0hhdTFhOWRXU1owQXFvN1owd1VBQUZDVmNuTno5ZlBQUDJ2bnpwM2F0V3VYUHZ2c003Y2UvK0RCZzFxMWFwWDI3ZHVuOVBSMDJlMTIxYWxUUjFGUlVSbzllclM2ZHUzcTF2TmREVW9MRkpkYnMyWk5OVlJTdmg5Ly9GRjVlWGs2Y2VLRXJyLytlaytYVTY2OHZEenQyTEZEQVFFQjZ0Njl1OVA3Y2YyV3RIbnpaczJaTThlcGJZT0RnN1ZreVJLbmovMzk5OThianc4ZE9sUnMzZVhMa3RTM2IxOXQzYnBWRnk5ZVZHUmtwTlBudVZ4c2JLd3NGb3Q2OXV3cFgxL2ZTaDhIZ0dzSTJ3Q0FxOUthTld1MGMrZE94Y1hGS1M4dnIwck9zV2pSSWkxYnRreDJ1MTArUGo1cTBLQ0I4dkx5bEptWnFjek1URjEzM1hYWFpGaHhWbWhvYUkzKzRILzMzWGZyK1BIamlvNk85blFwRlhyMzNYZTFhZE1tVFo4KzNlbDl1SDVMRnhnWXFLWk5tMWE0WFVwS2lzdkhYcmh3b2ZINDBxVkx4ZFpkdml4SlhicDAwWmRmZmlrdkx5OXQyYkpGVzdac0tYSE1NV1BHS0NRa3BOenoydTEyelprelI3ZmVlcXRlZU9FRmwrc0dVRG1FYlFEQVZlbjk5OStYSkpuTlpyVnMyVkxIamgxejYvSFhybDJyTDc3NFF2NysvcG93WVlMNjllc25IeDhmU1ZKV1ZwYTJiOTh1cTlYcTFuTmViWjUvL25sMTdOalIwMldVNmFHSEh2SjBDVTVadjM2OU5tN2NxS0ZEaDZwbno1NU83Y1AxVzdidTNiczcxVHRnekpneExoOTd5Wklsc2xnc1NrcEswdW5UcC9YWHYvN1ZhQmwzdEtnWGJTbmZ0R21UVHB3NG9jaklTTzNmdjk5WWYrellNZFdyVjA4aElTRk8vWjY2ZGV1bUVTTkc2T3V2djFaTVRJeHV1KzAybDJzSDREckNOZ0RncXRTblR4LzE2dFZMM2J0MzE5R2pSL1hTU3krNTlmZ3JWNjZVSkQzd3dBTWxQcmdHQndmcmpqdnVjT3Y1Z05KWUxCWjkvUEhIQ2c0TzFoLy8rRWVuOStQNjlaejU4K2RyNzk2OW1qVnJsajc2NkNPZE9IRkNraFFkSFcwc2g0V0Z5V2F6NmVPUFA1WWsvZGQvL1plR0RCa2lTY3JPenRibzBhUDF3QU1QT0RVa3crSGhoeC9XNXMyYjlja25uNmhYcjE0S0NncHkvNHNEVUF4aEd3QndWWm82ZFdxVkh0L3hBYmxseTVaVmVwN0wyZTEybVV5bWFqMG5hcTRWSzFZb0t5dEw0OGFOY3lrOGNmMTZ4b29WSzdSeDQwWkowdmp4NDh2Y2J1Yk1tZnJxcTYrVW1abXAxcTFiYTlteVpSbzBhSkM4dmIwVkd4c3J1OTJ1RGgwNnVIVHVnSUFBalI0OVdwOTg4b21XTDE5ZTd1UnRBTnlEc0EwQVFDVUVCQVRvMHFWTDJyZHZuMkppWXB6ZXoyNjNhOXUyYlZxL2ZyME9IejZzQ3hjdUtDQWdRTkhSMFhyZ2dRZU1EOUNPRnFzMzNuaERPVGs1K3VTVFQ1U1NrcUt4WThmcS92dnZsMVE0S2RaMzMzMm5iZHUyS1NrcFNSYUxSWFhyMWxXblRwMTAvLzMzbHpydXRPaHhtelZycGs4Ly9WUTdkKzdVeFlzWEZSNGVydjc5KzJ2MDZOSEdXT3BmZnZsRjA2Wk5reVI5L1BISHBVN1NaTFBaTkhic1dGMjhlRkd2dnZxcWJycnBKaGZlU2VjVXJUczhQRnovKzcvL3E5allXRm10VmpWdjNseGp4NDR0c3d0MWRuYTJsaTFicHUzYnR5c3RMVTNlM3Q1cTA2YU54bzRkcTRLQ0FxUFh3K1dUc2hVOVo5SHU3bGRTaTlWcTFmTGx5N1ZseXhhbHBxYkt4OGRIclZxMTBzaVJJOVdyVnkrWDNwT0NnZ0t0WHIxYVpyTlp0OTkrdTB2N2N2MytyclRyTnk4dlQwOC8vWFM1ZHpDNGVQR2k2dFNwNC9SN3QzejVjbjN5eVNkNjZLR0h5dXlDYnJmYk5XellNUG41K1NrcUtrb2RPblJRNzk2OU5XSENCQzFac2tUMzNYZWZsaTVkcXRhdFd5c3FLc3JwY3pzTUdUSkVuMzc2cWI3NTVodU5IVHRXM3Q3ZUxoOERnUE1JMndBQVZFSzNidDIwWWNNR2ZmNzU1d29KQ1hHcU8yZE9UbzcrOHBlL0tEWTJWcExrNit1cmtKQVFYYmh3UWZIeDhZcUxpeXZSV25YczJERXRYTGhRdnI2K3FsdTNickhuWnM2Y2FSeXJidDI2Q2drSjBkbXpaN1Y1ODJidDNyMWI3NzMzbmhvM2JseHFMZW5wNlpvM2I1N09uajJya0pBUStmajRLQ1VsUllzWEw5YWVQWHMwYTlZc21jMW1kZTdjV1dGaFlUcHo1b3kyYnQxYWFrall2WHUzTGw2OHFKQ1FFSFhyMXMycDk2K3lVbE5UTlh2MmJHVm5aNnRldlhxeVdDdzZjdVNJWnM2Y3FSa3pacFFJK21scGFabzZkYXJTMHRJa1NVRkJRUW9JQ0ZCY1hKemk0K00xYXRTb2Fxdmw3Tm16bWpadG1rNmNPQ0dUeWFUUTBGQmxaMmNyUGo1ZThmSHhHak5takV2anhQZnUzYXVNakF4MTY5Wk53Y0hCTHRYTzlmdTcwcTdmbzBlUEdxMy83dEsxYTFmNStmbXBZOGVPcGI3ZmE5YXNNU1pKQ3d3TTFHT1BQV1k4TjJiTUdQM2YvLzJmZnY3NVp4MDllbFN6WjgrdVZBMUJRVUhxMHFXTGR1ellvYjE3OTZwVHAwNlZlekVBbkVMWUJnQ2dFaDUrK0dIOS9QUFB5c3pNMVB2dnY2OU5temJwMFVjZkxmY1dVWFBuemxWc2JLeUNnb0wweEJOUHFHL2Z2dkx4OFZGQlFZSGk0dUprc1ZoSzdMTnMyVElOSFRwVWp6NzZxTXhtczdLeXNvem5iRGFiN3Jubkh0MXh4eDJLaUlpUVZOZzllT3JVcVRwMzdweVdMRm1peVpNbmwxckx4eDkvcktpb0tNMmRPMWVOR2pWU2ZuNitWcTFhcFFVTEZpZytQbDRyVjY3VVhYZmRKWlBKcElFREIyckpraVZsaHBYTm16ZExrZ1lPSENndkx5K1gza2RYTFZxMFNMMTY5ZExqanordWdJQUFwYVNrYU5xMGFUcDkrclErL2ZUVFlnSFhack5wMXF4WlNrdExVNU1tVFRSNThtVGRlT09Oa3FRelo4NW8vdno1K3ZMTEw2dWxsdno4Zk0yYU5Vc25UcHhRVEV5TUprMmFwUER3Y05udGRxMWZ2MTd2dnZ1dWxpeFpvaTVkdWpqZFBmalhYMytWSkpkYXBoMjRmbjlYMnZWNytQQmhTZExvMGFQTEhBdnY2Z1JwelpzM1YvUG16WTBRNzVnSUxTVWxSVk9tVEpGVTJBdERLZ3piRG5hN1hlM2F0Wk9mbjU4T0hEaWdWcTFhcVZXclZpNmR1NmhPblRwcHg0NGRpb3VMSTJ3RFZheHEvMGNFQU9BcUZSWVdwcmZlZWt0dDJyU1JWTmpLT0hueVpNMmVQVnRuenB3cHNmMnVYYnUwYytkT2VYdDdhK2JNbVJvNGNLQXgrN09YbDVkaVltTFVwMCtmRXZzRkJnWnEvUGp4TXBzTHZ4OHYyb0w1MGtzdjZaRkhIakdDaWlRMWE5Wk1kOTk5dDZUZncxaHAvUHo4OU9xcnI2cFJvMGFTSkc5dmI0MGFOVXJEaGcyVEpLMWF0Y3JZMWpHQjFyRmp4M1RxMUtsaXg4bk56ZFdPSFRza1NZTUdEU3J6ZktWNTZhV1hOSFRvMEJJL2l4Y3ZMbk9mSmsyYTZKbG5ubEZBUUlBa0tTSWl3bWdOVGt4TTFQbno1NDF0TjIvZXJNVEVSUG41K2VuMTExODNnclpVK1B1Yk5tMmFXcmR1N1ZMTmxhMWw0OGFOT256NHNKbzFhNllaTTJZb1BEeGNrbVF5bVRSbzBDQ2pwWFAxNnRWT256OGhJVUdTS3ZVYXVINExsWFg5T3Q3YnRtM2JsbG5EL1Buek5YLysvREtmZDVYZGJsZHFhcW9rcVU2ZE90cTNiNS8rOFk5LzZKRkhIdEhMTDc4c3M5bXNqaDA3NnVqUm94bzNicHdXTEZpZ2ZmdjJLVDgvMzZYek9LNlhJMGVPdUsxMkFLVWpiQU1BVUVtTkd6Zld2SG56OU5SVFQ2bCsvZnFTcEsxYnQrcUpKNTdROXUzYmkyMzcvZmZmUzVKdXZmWFdjai9BWDY1ZnYzNWxUaWhWcjE2OUV1dnNkcnNhTkdnZ3FiQ3JiVm1HRGgwcVB6Ky9FdXNIRHg0c3FiQ0x0R1AvSmsyYUdLMnRsOS9uZDhlT0hiSmFyV3JYcnAyYU5Xdm14Q3Y2WFdob3FKbzBhVkxpcDd4eHNJTUhEeTd4ZmhSdG5UdDkrclR4ZU92V3JaSUszOFBTdWlPYnpXYU5HREhDcFpvclc4dW1UWnNrU2FOR2pTcjEzdUtPMXVtaXQzZXFpT1A0VFpvMGNYcWZvcmgreTc1K25RbmJJU0VoRmQ3ZnVqUW1rMGxlWGw0YU0yYU14b3daWTdScWYvREJCM3J1dWVjVUV4TWpzOW1zQlFzVzZOdHZ2MVdiTm0zMDV6Ly9XZi8rOTcvMXhodHY2SU1QUHREZ3dZTzFhOWN1dmZubW15NkhiY2ZmaGFMWEo0Q3FRVGR5QUFDdWdKZVhsNFlPSGFvQkF3Wm8yYkpsV3JwMHFYSnljalI3OW16Tm1ESER1Ri92d1lNSEpVbGR1blJ4NmZndFdyUW85L205ZS9kcTE2NWRTazVPVm1wcXF0TFMwbVN6MlNUSitMTTBaYzFDWFhUU0pjZDRXS213ZFhEdjNyM2F0bTJiN3J2dlBtTWJSeGZjeXR5M3R6TDMyUzR0V0RxQ29xUmk5eHcrZXZTb0pKVjdEa2NMYzJXNFVvdWpGZkd6eno3VHNtWExTdXlYbDVjblNjck16SFQ2L0k0dTJaZVBoWFlGMTIvSjZ6Y25KMGNuVDU2VXlXVFNpeSsrV1A0TGxEUjc5bXlGaG9aV3VKMUQwNlpOaTdXOE8xeThlRkYzMzMyM0dqVnFKRzl2YjgyWk0wZSt2cjRxS0NqUXBVdVhsSnVicXdzWExzamYzMStEQncvV0gvN3dCd1VFQkJnOURKemwrRExyNHNXTEx1MEh3SFdFYlFBQTNNRGYzMS8zMzMrLyt2WHJwK25UcHlzdExVM3o1OC9Yb2tXTFpES1pqQzdGamxZN1p4VWR1MW1VMVdyVjY2Ky9ydDI3ZDBzcW5QZ29JaUpDdlhyMWtzbGtNa0pFV2NyNmdGNTB6SFhSRnJNK2Zmcm93dzgvMUxGangzVHk1RWsxYmRwVUZ5OWVWR3hzckh4OWZkVzNiMStYWGxkbGxUWjdjdEdhaTg0ZTdYalBpd1pnVDlYaUdNOTg3dHk1Y28vcG1DRExHWTR3Nm1yWUtnM1g3Ky9YNzlHalI0M2YzY21USnl0OGpmNysvaFZ1VTdTbUYxOThVUmFMUlFVRkJjclB6emYrZFB6WWJEYlpiRGJqY1ZudXZmZGVqUnMzenVsek96aTY5THZhSWc3QWRZUnRBQURjS0RJeVVsT21UTkVMTDd5ZzA2ZFA2L2p4NDJyZXZMbDhmSHhrczltTUNaQ3UxRC8vK1UvdDNyMWJUWm8wMFovKzlDZTFiZHZXNks0Ykh4OWZZVmdwUzlHVzFhTGphd01DQXRTblR4K3RXN2RPVzdkdTFYMzMzYWZ0MjdmTFpyTnB3SUFCWllZcVQzSUVyNkl0ekpkenRDaFhOWDkvZjFrc0ZzMmNPVk5kdTNaMXl6RjlmWDJWblowdHE5WHFVdUFyRDlldjFLRkRoeEszZ1N2TlUwODlwYVNrSkpldWZXOXZiOTE1NTUwNmQrNmN2THk4akM3bDN0N2V4by9aYk5iczJiUFZzMmRQalJvMVNtYXpXVDQrUGlWK0hITUZ1TXJ4OTZHMGJ2Z0EzSXN4MndBQXVKbGowaW1wc0V1cUpPT2V3YTZNeVMyUFl6enlndzgrcUhidDJoVWJGMXZlV0ZlSHMyZlBscnIrd0lFRGtnby9pRi9lVGRyUjFkWnhic2M0NU1wMElhOE9qc216SEROTGw4WXhOcmVxT1NZQlMwNU9kdHN4SGEzTUdSa1pianVteFBYcmlycDE2NVk1SnIwc2ZmcjBVWmN1WGRTNWMyZDE2dFJKTjk1NG8yNjQ0UWExYWRORzExMTNuZEgxUGlBZ1FDRWhJUW9PRGxaQVFJRE1aclBzZHJ2eTh2SmtzVmpLL1JLcFBJN2VGYTcyVWdEZ09scTJBUUNvaEpTVWxHS3pLQmQxL1BoeFNZVVRJVGsrOE45ODg4MUtTRWpRZDk5OXB6dnZ2Rk5oWVdGWGRINUh0OTdTV3JmV3JWdFg0ZjVyMTY1Vi8vNzlpd1VGdTkydXI3LytXcExVbzBlUEVyZng2dENoZ3hvM2JxeWtwQ1R0MmJOSDhmSHhhdFNva2N2anJxdExURXlNVHB3NG9iVnIxK3FlZSs1UlVGQlFzZWV6c3JKS0hUdGJGYnAxNjZhRWhBUjk4ODAzR2o1OGVLbVRwTm50ZGhVVUZKVGFQYjAwRVJFUlJyZG9WeWRKNC9xOTh1dlh5OHZMNWZ1Yk80d2ZQNzdDYlRadTNLaU5HemVXK2Z5b1VhT2NPczdsSEYzakl5TWpYZDRYZ0d0bzJRWUFRTkxpeFl2MTBFTVBPZFY5VkpLZWZQSkpMVnEwU0ltSmljWEc1aDQ1Y2tSdnZmV1dwTUlQL0k0WmwwZU1HS0d3c0RCWkxCYTkrT0tMaW8yTk5mYXoyV3phdW5XclV5SER3UkdVUHYvOGMyT2lySnljSFAzOTczL1h2bjM3S3R4Lzc5NjkrdHZmL21hTUpiWllMUHJiMy82bWZmdjJ5ZHZiVy9mZWUyK0pmUnkzcVpJSzczTnN0OXMxYU5BZ2wxdjJxc3ZJa1NQbDYrdXJqSXdNVFo4KzNiaS9zVlQ0ZTVvNmRhcExZNlN2eExCaHd4UVVGS1JUcDA3cGxWZGVLZGJDblplWHB4MDdkdWpaWjU5MXFaWGEwUUx0bUx6TUZWeS83cmwrS3pzZndKbzFhOHI5a2FUaHc0ZVh1MDFsZ3JiMCsvWGl5cXp5QUNxSGxtMEF3Rlhwa1VjZU1SNFhIWmRiZEwwa0xWeTRVSkswYk5reTVlYm1hdm55NWNZOWo4dGp0VnIxeFJkZjZJc3Z2cEMvdjcrQ2c0TmxzVmlNRC84dFc3YlVNODg4WTJ3ZkZCU2tHVE5tYU1hTUdVcExTOVAwNmRNVkVCQ2dPblhxNlB6NTg4ckx5OVA5OTkvdjlPc2JQWHEwM25yckxSMDRjRUFQUFBDQVFrSkNsSkdSSWJQWnJISGp4dW1qano0cWQvOTc3cmxIeTVjdjEvcjE2OVdnUVFObFpHUVlrekdOSHo5ZTBkSFJwZTQzYU5BZ0xWNjhXRWVPSEpISlpOTEFnUU9kcnZseWI3NzVacWt0dkZKaFVCNDFhbFNsankwVkJycEpreVpwM3J4NU9uandvTWFQSDY4R0RScW9vS0JBNTgrZlYxaFltQjUvL0hFalhGYWxrSkFRdmZUU1M1bzFhNWJpNCtNMVljSUVCUWNIeTgvUHozanZIZU4xbmRXOWUzY3RXclJJdTNidDBvTVBQdWhTUFZ5L1YzNzlGaFFVdUh6ckwyZitiWEZZdFdxVlV6MHZsaXhaNGxJTCs2NWR1eVRKbUdrZVFOVWhiQU1BcmtxcHFha3VyUjh5WklqV3JsMnJJVU9HT0hYOFYxOTlWVnUyYk5IUm8wZDErdlJwblR0M1RuWHExRkhuenAzVnAwOGZEUjQ4dUVSd2lvNk8xdno1OC9YbGwxOXF4NDRkU2sxTlZVWkdoc0xEdzlXbFN4ZWoxYzBaZ3dZTmtvK1BqNVl0VzZiazVHUmR1SEJCTVRFeCt1TWYvMmgwMFMxUHQyN2QxS1ZMRi8zclgvOVNRa0tDL1B6ODFLbFRKNDBlUGJyQ1cyVjE3TmhSY1hGeHV2SEdHMHU5ZjdXenlwdVoyMTIzSmVyZnY3OGlJaUwwbi8vOFIvdjM3OWY1OCtmVnNHRkRqUm8xU21QR2pERnV5ZVd1Q2NiSzA3VnJWMzN3d1FkYXVuU3Bmdm5sRjZXbnA4dHF0U29pSWtJZE8zYlVzR0hEWEdvcGJkNjh1VnExYXFXalI0OHFPVGxaelpzM2QzcGZydDhydTM3ejh2S1VtcHJxOG1SM0ZYMko0REIrL0hqMTc5OWZZOGFNcVhEYjh1NUxmN25FeEVRbEpTV3BYYnQyVi9SM0Y0QnpUSGw1ZWZhS053TUFBRmNEUjh2YUcyKzhVZW14cWs4OTlaUVNFeFAxcHovOVNRTUdESEJuZWRWdTdkcTFldmZkZDlXNGNXTXRXclRJMCtXNGJPUEdqWHJ6elRkMTIyMjM2ZGxubi9WME9WV3VPcTlmaThXaWxKUVUxYXRYVDBGQlFmTDE5WlhaYkZaNmVyb1dMVnFralJzM2F0cTBhZXJkdTNlWnRZYUdodXBmLy9xWFMvVlpMQmFOSGoxYWQ5MTFseDU3N0RHWDlxM0lYLy82VjIzWXNFRlRwMDVWbno1OTNIcHNBQ1hSc2cwQUFKeDI0TUFCSlNZbUtqQXdzTXlRVVp2OCt1dXZrcVRXclZ0N3VKTEs2ZGV2bjc3ODhrdXRYNzllZDk5OXQwdXQyOWNpVjY3Zi9QeDhUWjQ4dWRpWTlxS2FOMit1SGoxNlhIRk5kcnRkZi92YjMxUy9mbjBGQmdZcVBqNWVrb3haeWQwbE1URlJHemR1VkpzMmJhNkt2N3RBYlVEWUJnQUFUbHV4WW9Xa3dtN0FOZjArdlFVRkJUS1pUR1ZPZ0pXUWtLRHQyN2RMa3ZyMjdWdWRwYm1OeVdUU2xDbFROR25TSkwzenpqdWFOMjllaVZtNDhUdFhydC9nNEdCMTZkSkZwMDZkVWw1ZW5tdzJtL0x6OHhVWUdLak9uVHRyM0xoeDVZNnhkOXcvdXlJbWswbjc5KzgzSnZEejl2YldMYmZjb3Y3OSs3dnd5c3BuczluMHpqdnZ5R3cyYS9Ma3lUVjJVa1BnYWtQWUJnQUE1YkphcmZMejg5TzMzMzZyclZ1M3l0L2ZYNk5Iai9aMFdSVktUMC9YOU9uVGRkZGRkNmxuejU3R0pGTFoyZG5hdW5XclB2bmtFOWxzTnJWcjEwNDMzM3l6aDZ1dHZCWXRXdWpwcDUvV1cyKzlwWVVMRjdxOTYzRnRkeVhYNzh5Wk15dDlYbGR1Sy9mUlJ4K3BvS0JBK2ZuNU1wdk5iZy9EQ3hZczBKRWpSL1RjYzgvUit3R29Sb1J0QUFCUXJ0R2pSOHRzTmlzM04xY21rMGxQUGZXVVFrTkRQVjJXVTVLVGsvWE9PKzlJa3VyVnF5ZVR5YVR6NTg4YlhZT3Z2LzU2VFpzMnJkYTNCZzhhTk1pbENjcXVKYlhsK3ZYeThxcXk2M0RpeEltYU9IRmlsUndiUU5rSTJ3QUFvRngxNnRUUnhZc1hGUjBkclFjZmZOQXQ0MVNyUTBoSWlQNzBwejlwMjdadE9ucjBxREl5TW1ReW1SUVNFcUxycnJ0T3Q5eHlpMjY5OVZhbnV2cWk5cXF0MXkrQTJvL1p5QUVBQUFBQWNMUGEzV2NLQUFBQUFJQWFpTEFOQUFBQUFJQ2JFYllCQUFBQUFIQXp3allBQUFBQUFHNUcyQVlBQUFBQXdNMEkyd0FBQUFBQXVCbGhHd0FBQUFBQU55TnNBd0FBQUFEZ1pvUnRBQUFBQUFEY2pMQU5BQUFBQUlDYkViWUJBQUFBQUhBendqWUFBQUFBQUc1RzJBWUFBQUFBd00wSTJ3QUFBQUFBdUJsaEd3QUFBQUFBTnlOc0F3QUFBQURnWm1aUEZ3QUFxUDFzTnB1eXM3TmxzVmlVbloydGl4Y3ZGbHZPejgrWHpXWXovblE4THJyKzBxVkxubjRaQUlBcTBxdFhML1hzMmRQVFpRRFZpckFOQUhDS3hXSlJlbnE2MHRQVGxaR1JvZlQwZEYyNGNFSFoyZG15V3EyZUxnOEFBS0JHSVd3REFJckp5Y2xSV2xxYUVhd2RQd1JxQUFBQTV4RzJBZUFhbDVHUm9aU1VGT01uSXlQRDVXTjRlM3NyTUREUStBa0tDbEpRVUpDeDdPUGpJN1BaTEc5dmI1bk5adU94WTlueEp3QUF3TldDVHpZQWNBMHBLQ2hRV2xxYUVheFRVMU9WazVQajFMNStmbjRLQ1FrcDlsT3ZYajBGQmdiSzM5Ky9paXNIQUFDb1hRamJBSENWczFxdE9uNzh1STRlUGFxa3BDVGw1dWFXdTcyWGw1Y2FOV3Frc0xBd0kxU0hob1lxS0Npb21pb0dBQUNvL1FqYkFIQVZ5c3JLVW1KaW9oSVRFM1h5NUVrVkZCU1V1YTIvdjc4aUlpTFVwRWtUUlVSRXFGR2pSblRwQmdBQXVFSjhtZ0tBcTBSbVpxWU9IRGlnSTBlTzZOeTVjMlZ1VjZkT0hVVkZSU2tpSWtJUkVSRnEwS0NCVENaVE5WWUtBQUJ3OVNOc0EwQXRscGVYcDRTRUJPM2Z2MStuVHAwcWM3dnc4SEJGUjBlclZhdFdDZ3NMcThZS0FRQUFyazJFYlFDb1pleDJ1MDZkT3FYOSsvY3JJU0ZCbHk1ZEtyR04yV3hXczJiTkZCMGRyZWpvYU1aYkF3QUFWRFBDTmdEVUV0bloyZHF6WjQvMjdkdW5yS3lzRXM5N2VYbXBaY3VXdXVHR0d4UVZGU1VmSHg4UFZBa0FBQUNKc0EwQU5WNW1acVppWTJPMWYvOSs1ZWZubDNpK1ljT0dhdCsrdmRxMGFhUEF3RUFQVkFnQUFJRExFYllCb0laS1NVbFJiR3lzamg0OVd1SzVnSUFBdFduVFJ1M2J0MmNNTmdBQVFBMUUyQWFBR3NSdXR5c3hNVkd4c2JGS1NVa3A4WHhrWktRNmQrNnM2T2hvZVh0N2U2QkNBQUFBT0lPd0RRQTFSRUpDZ243NDRRZGxaR1NVZU82NjY2NVQxNjVkMWFSSkV3OVVCZ0FBQUZjUnRnSEF3NDRmUDY3dDI3ZnI5T25UeGRhYnpXYmRjTU1ONnRLbGkrclhyKytoNmdBQUFGQVpoRzBBOEpBelo4NW8yN1p0U2s1T0xyWStJQ0JBblRwMVVzZU9IWm53REFBQW9KWWliQU5BTlR0Ly9yeCsrT0VISFRwMHFOaDZYMTlmZGUzYVZURXhNZkwxOWZWUWRRQUFBSEFId2pZQVZKTzh2RHo5K09PUGlvdUxVMEZCZ2JIZXk4dExuVHAxVXZmdTNXbkpCZ0FBdUVvUXRnR2dHaVFrSkdqVHBrMnlXQ3pGMXJkdDIxYTlldlZTY0hDd2h5b0RBQUJBVlNCc0EwQVZ5c3JLMHNhTkczWHMyTEZpNjF1MGFLSGV2WHR6ajJ3QUFJQ3JGR0ViQUtwQVFVR0Jmdjc1WiszY3VWT1hMbDB5MWdjSEIydkFnQUZxMGFLRjU0b0RBQUJBbFNOc0E0Q2JwYWFtYXYzNjlUcDc5cXl4enN2TFMxMjdkdFZOTjkwa0h4OGZEMVlIQUFDQTZrRFlCZ0EzeWMvUDE0NGRPL1RUVHo4Vlc5K2tTUk1OSERoUURSczI5RkJsQUFBQXFHNkViUUJ3Zzh6TVRLMVpzMGEvL2ZhYnNjN1B6MDk5K3ZSUmh3NGRaREtaUEZnZEFBQUFxaHRoR3dDdTBONjllN1Y1OCtaaVk3TmJ0MjZ0ZnYzNktTZ295SU9WQVFBQXdGTUkyd0JRU2JtNXVWcTNicDJPSERsaXJQUDE5VlgvL3YzVnJsMDdEMVlHQUFBQVR5TnNBMEFsbkRoeFF0OSsrMjJ4KzJZM2J0eFlkOXh4aCtyVnErZkJ5Z0FBQUZBVEVMWUJ3QVYydTEyN2R1M1Nqei8rYUt3em1VeTY2YWFiMUtOSEQzbDVlWG13T2dBQUFOUVVoRzBBY0ZKZVhwNisrKzY3WXQzRzY5YXRxOXR2djEyUmtaRWVyQXdBQUFBMURXRWJBSnlRbVptcGxTdFg2dHk1YzhhNjFxMWJhOUNnUWZMejgvTmdaUUFBQUtpSkNOc0FVSUdrcENSOTg4MDNzbHF0a2dxN2pmZnUzVnZkdW5YemNHVUFBQUNvcVFqYkFGQ08zYnQzYS92MjdiTGI3WklLNzUxOXh4MTNxRVdMRnA0dERBQUFBRFVhWVJzQVNtR3oyZlQ5OTkvcjBLRkR4cnFRa0JDTkhEbFM5ZXZYOTJCbEFBQUFxQTBJMndCd0dhdlZxcSsvL2xxblRwMHkxclZxMVVwRGhneVJyNit2QnlzREFBQkFiVUhZQm9BaUxCYUx2dnp5UzUwOWU5WlkxN05uVC9YbzBVTW1rOG1EbFFFQUFLQTJJV3dEd1ArWGtaR2g1Y3VYNjhLRkM1SWtMeTh2M1g3NzdicisrdXM5WEJrQUFBQnFHOEkyQUVoS1RVM1ZpaFVybEp1Ykswbnk5ZlhWOE9IREZSVVY1ZUhLQUFBQVVCc1J0Z0ZjODQ0ZE82YlZxMWZMWnJOSmtnSURBM1hublhjcVBEemN3NVVCQUFDZ3RpSnNBN2ltSFRod1FOOTk5NTF4YTY5NjllcnA3cnZ2VnIxNjlUeGNHUUFBQUdvendqYUFhOWFCQXdlMGR1MWFZemtzTEV4MzNubW5nb0tDUEZnVkFBQUFyZ2FFYlFEWHBJTUhEeFlMMnMyYU5kT0lFU080dFJjQUFBRGNnckFONEpwemVkQnUzcnk1Um93WUliT1pmeElCQUFEZ0hsNmVMZ0FBcXRPaFE0ZTBkdTFhWTR4MlZGUVVRUnNBQUFCdVI5Z0djTTA0ZlBpd3Z2MzJXeU5vTzdxT0U3UUJBQURnYm9SdEFOZUVoSVFFZmZQTk4wYlFidHEwcVQwYXIwWUFBQ0FBU1VSQlZFYU9IQ2tmSHg4UFZ3WUFBSUNyRVdFYndGVXZPVG01V05DT2pJelVxRkdqQ05vQUFBQ29Nb1J0QUZlMTMzNzdUYXRYcjFaQlFZRWtnallBQUFDcUIyRWJ3RlhyL1Bueit1cXJyNVNYbHlkSkNnOFAxNmhSbzdpOUZ3QUFBS29jWVJ2QVZTazdPMXZMbHk5WGRuYTJKS2xldlhvRWJRQUFBRlFid2phQXEwNWVYcDVXckZpaDgrZlBTNUlDQXdOMTExMTNLU2dveU1PVkFRQUE0RnBCMkFad1ZTa29LTkNhTld0MCt2UnBTWktQajQ5R2pScWwrdlhyZTdneUFBQUFYRXNJMndDdUt1dldyVk5TVXBJa3ljdkxTOE9HRFZPalJvMDhXeFFBQUFDdU9ZUnRBRmVOMk5oWTdkKy8zMWkrN2JiYjFLSkZDODhWQkFBQWdHc1dZUnZBVlNFcEtVbGJ0MjQxbG52MzdxMTI3ZHA1c0NJQUFBQmN5d2piQUdxOWpJd01mZlBOTjhaeXUzYnQxTDE3ZHc5V0JBQUFnR3NkWVJ0QXJXYTFXclZpeFFwWnJWWkpVcU5HalRSdzRFQVBWd1VBQUlCckhXRWJRSzFsdDl2MXpUZmZLRE16VTVJVUZCU2trU05IeW13MmU3Z3lBQUFBWE9zSTJ3QnFyVzNidGhremozdDdlMnY0OE9IY1N4c0FBQUExQW1FYlFLMTA4T0JCeGNiR0dzc0RCZ3hRa3laTlBGZ1JBQUFBOER2Q05vQmFKejA5WGV2WHJ6ZVdPM2Z1clBidDIzdXdJZ0FBQUtBNHdqYUFXdVhTcFV0YXZYcTFMbDI2SkVscTJyU3ArdmJ0NitHcUFBQUFnT0lJMndCcWxjMmJOK3ZjdVhPU3BNREFRTjF4eHgzeTh1S2ZNZ0FBQU5Rc2ZFSUZVR3NjT25SSWUvZnVOWmFIREJuQ2hHZ0FBQUNva1FqYkFHcUZ6TXpNWXVPMGI3cnBKalZ2M3R5REZRRUFBQUJsSTJ3RHFQRnNOcHRXcjE2dHZMdzhTVkprWktSNjl1enA0YW9BQUFDQXNoRzJBZFI0VzdkdTFaa3paeVJKQVFFQmpOTUdBQUJBamNlblZRQTFXbUppb3VMaTRvemx3WU1IcTA2ZE9oNnNDQUFBQUtnWVlSdEFqWldUazFOc25IYlhybDNWc21WTEQxWUVBQUFBT0lld0RhREcyckJoZ3l3V2l5U3BZY09HNnRXcmw0Y3JBZ0FBQUp4RDJBWlFJeDA2ZEVnSkNRbVNKQzh2THcwWk1rVGUzdDRlcmdvQUFBQndEbUViUUkxanNWaTBjZU5HWTdsbno1NEtDd3Z6WUVVQUFBQ0Fhd2piQUdxYzc3Ly9Ycm01dVpLa3hvMGJxMXUzYmg2dUNBQUFBSEFOWVJ0QWpiSm56eDRsSlNWSmtzeG1zNFlNR2NKdHZnQUFBRkRyOEFrV1FJMlJsWldsTFZ1MkdNdTllL2RXZ3dZTlBGZ1JBQUFBVURtRWJRQTF4b1lORzNUcDBpVkpVdE9tVGRXNWMyY1BWd1FBQUFCVURtRWJRSTF3K1BCaG8vdTRqNCtQQmc4ZUxKUEo1Tm1pQUFBQWdFb2liQVB3dU56Y1hHM2F0TWxZN3RtenA0S0RnejFYRUFBQUFIQ0ZDTnNBUEc3YnRtM0t6czZXSklXRmhTa21Kc2JERlFFQUFBQlhockFOd0tOT25UcWx2WHYzR3NzREJ3NWs5bkVBQUFEVWVueWlCZUF4K2ZuNVdyOSt2YkhjdVhObk5XN2MySU1WQVFBQUFPNUIyQWJnTWJ0MzcxWjZlcm9rS1Nnb1NMMTY5Zkp3UlFBQUFJQjdFTFlCZUVSbVpxWjI3ZHBsTFBmdjMxKyt2cjRlckFnQUFBQndIOEkyQUkvWXNtV0w4dlB6SlVrdFc3YlVkZGRkNStHS0FBQUFBUGNoYkFPb2Rzbkp5VXBNVEpRa21jMW1EUmd3d01NVkFRQUFBTzVGMkFaUXJRb0tDclI1ODJaanVWdTNicXBidDY0SEt3SUFBQURjajdBTm9GckZ4OGNiazZMVnFWTkhYYnQyOVhCRkFBQUFnUHNSdGdGVW01eWNIUDM0NDQvR2N0KytmZVhqNCtQQmlnQUFBSUNxUWRnR1VHMSsvUEZIV2ExV1NWSkVSSVN1di81NkQxY0VBQUFBVkEzQ05vQnFjZmJzV2UzWnM4ZFk3dGV2bitlS0FRQUFBS29ZWVJ0QXRkaThlYlBzZHJza3FYMzc5Z29QRC9kd1JRQUFBRURWSVd3RHFITEhqaDNUaVJNbkpFbSt2cjdxMWF1WGh5c0NBQUFBcWhaaEcwQ1ZzdHZ0MnI1OXU3SGN2WHQzQlFVRmViQWlBQUFBb09vUnRnRlVxWU1IRCtyczJiT1NwS0NnSU1YRXhIaTRJZ0FBQUtEcUViWUJWSm44L0h6OThNTVB4dkxOTjk4c3M5bnN3WW9BQUFDQTZrSFlCbEJsNHVQamRlSENCVWxTL2ZyMWRjTU5OM2k0SWdBQUFLQjZFTFlCVkltOHZEenQyclhMV083ZHU3ZTh2UGduQndBQUFOY0dQdmtDcUJLeHNiSEt5Y21SSkRWcTFFaXRXN2YyY0VVQUFBQkE5U0ZzQTNBN2k4V2luMy8rMlZqdTNidTNCNnNCQUFBQXFoOWhHNERiL2ZUVFQ3cDA2WklrS1NvcVNsRlJVUjZ1Q0FBQUFLaGVoRzBBYm1XeFdMUm56eDVqbVZadEFBQUFYSXNJMndEYzZxZWZmbEorZnI0a0tUbzZXbzBhTmZKd1JRQUFBRUQxSTJ3RGNKdkxXN1Y3OXV6cHdXb0E0T3FTbjUrdmpJd01UNWZoa2dzWExtalRwazJlTGdNQVBJS3dEY0J0ZHUvZWJiUnF0MnpaVXVIaDRSNnVDS2pkaGc0ZHFxRkRoeW8rUHQ3VHBTZytQdDZveDExcTB1dXJ5S1ZMbDNUbzBDR1BuVDhySzB1UFB2cW9YbnZ0TmRudDlpczZsdFZxMVprelo5eFVXZmxlZnZsbHpaMDdWOXUzYjYrVzh3RkFUV0wyZEFFQXJnNjBhcU9tc2R2dDJybHpwelpzMktCRGh3NHBJeU5EUGo0K2lvcUswc0NCQXpWMDZGQzMzZnY5NE1HRFdyVnFsZmJ0MjZmMDlIVFo3WGJWcVZOSFVWRlJHajE2dExwMjdlcVc4NkI2L1BEREQzcjk5ZGQxODgwMzYrV1hYNVlrelo0OVc3dDM3OVlMTDd5Z1BuMzZHTnYrNHgvL2NQbjRyVnExVXQrK2ZWM2FKemc0V0MxYnR0U09IVHUwYmRzMjNYTExMZVZ1YjdmYmxaNmVyblBuenVuMDZkTktUVTFWY25LeWtwS1NkUHo0Y1YxLy9mV2FOMitlSG4vOGNaMDhlZEtwR3BvMmJhb0ZDeGE0VlBmamp6K3VGMTU0UVFzV0xGQ1BIajFrTnBmLzBYUEZpaFg2NktPUE5HclVLSTBmUDk2bGN3RkFUVVBZQnVBV3UzZnZsczFta3lTMWFOR0NzZHJ3S0t2VnFxbFRwK3JBZ1FPU3BJQ0FBSVdFaENnek0xT0hEaDNTb1VPSHRIUG5UczJZTWFQQ0QvOFZXYlJva1pZdFd5YTczUzRmSHg4MWFOQkFlWGw1eXN6TVZHWm1wcTY3N2pyQ2RpMlNscGFtZWZQbUtUZzRXSk1tVFRMV2p4MDdWbkZ4Y1pvelo0N3NkcnNSZHBjdVhlcnlPZnIzNzE4aWJDOVlzTUQ0TjdRc2p1Y1hMVnBVN012TnkvWHAwMGNkT25UUXBFbVRsSjZlWHV5NU5tM2FhTkNnUVdyVHBrMng5V1BHakNuMzNFdVdMQ2wxL1p0dnZsbnVmcEpVdDI1ZGhZYUc2dTIzMzY1dzJ3Y2VlRUE3ZCs3VWloVXIxTDU5KzJKZmJBQkFiVVBZQm5ERkxtL1Y3dEdqaHdlckFhVHM3R3dkT0hCQU45MTBrLzd3aHorb2JkdTJNcGxNc3Rscyt1Njc3elIvL256RnhzWnErZkxsdXZmZWV5dDluclZyMStxTEw3NlF2NysvSmt5WW9INzkrc25IeDBkU1liZmY3ZHUzeTJxMXV1dGxvUnE4OTk1N3lzbkowZU9QUDY2NmRlc2E2Nis3N2pwTm56NWRyN3p5aXViT25Tcy9Qei9kZE5OTmtnckQ4L1BQUDEvc09LKy8vcm82ZGVxazRjT0hGMXRmVmpmODFhdFhHN2RNck1qcDA2ZTFhdFdxTXArUGlJaFF4NDRkOWV5eno4cHF0U29zTEV6TGx5L1g1czJieXd5OER6MzBVTG5uTEN0c2I5eTQwYW1hczdLeWRQRGd3UXEzR3pGaWhDWk1tS0FKRXlib2d3OCtVRXhNaklLQ2dwdzZCd0RVTklSdEFGY3NOamJXYUhGcDNyeTVtalJwNHVHS2NLM3o5dmJXcEVtVE5HVElrR0xyeldhemhnNGRxaE1uVG1qRmloWGF1SEhqRllYdGxTdFhTaXBzamJ2dHR0dUtQUmNjSEt3NzdyaWowc2RHOVl1TmpkVXZ2L3lpeG8wYmE5Q2dRU1dlNzl5NXM1NTg4a2t0WDc1Y0xWdTJMUGRZMjdkdlYwQkFnRXZuTDYyYjltdXZ2YWFHRFJ0cTRzU0pwZTR6ZmZwME5XellzRmdydkVQUkhoWCsvdjR1MWVLSzhQQncvZk9mLzNUck1mdjE2NmNOR3pabzZkS2xHamR1bkZ1UERRRFZoYkFONElyazVPVFFxbzBhSnpnNHVFVFFMaW9tSmtZclZxeFFTa3JLRlozbnhJa1RrbFJoOElMbjJPMTJtVXdtcDdaZHRteVpwTUxXWjI5djcxSzNHVEpraVByMzd5OWZYOThTejMzMTFWZkZsbzhmUDI2c0N3b0tLdkdGakROMjdOaWhwazJibHZsOGJHeHN1Yy9YVmlOSGp0U0dEUnUwZXZWcWpSa3pwa3EvTEFDQXFrTFlCbkJGNHVMaWpLNlB6Wm8xVTBSRWhJY3JBaXJtQ0YrbEJTWlhCQVFFNk5LbFM5cTNiNTlpWW1LYzNzOXV0MnZidG0xYXYzNjlEaDgrckFzWExpZ2dJRURSMGRGNjRJRUgxS0ZEaHhMN25ENTlXdi84NXo4Vkd4c3JxOVdxWnMyYWFmVG8wYnIxMWx0TFBZZlZhdFh5NWN1MVpjc1dwYWFteXNmSFI2MWF0ZExJa1NQVnExZXZVdmZKeWNuUjh1WEx0VzNiTnFXbXBzcmIyMXV0VzdmV2ZmZmRWMjVnZFhTTmZ1T05OOVN4WTBlWG4zZEgvVVhQa1pPVG8wOCsrVVFwS1NrYU8zYXM3ci8vL2dyUGQrYk1HY1hGeGNsa01xbC8vLzdsYmx2V2RYTjVxL1RodzRkMStQQmhTVktUSmsyY0N0dWZmZlpaaVhWWldWbWxyaS9yK2NHREIwdVNkdTdjYWF4emZERzBaczBhWTEzUkx1M3VtR1UrT1RsWkV5Wk1xTlMrWDMzMVZiSDM5ZnJycjFka1pLUk9uVHFsSDM3NFFRTUdETGppK2dDZ3VoRzJBVlRhcFV1WEZCY1haeXgzNjliTmc5VUF6bk1Fb0ZhdFdsM1JjYnAxNjZZTkd6Ym84ODgvVjBoSWlGT0JKU2NuUjMvNXkxOFVHeHNycVRDNGhZU0U2TUtGQzRxUGoxZGNYRnlKc0oyYW1xclpzMmNyT3p0YjllclZrOFZpVVdKaW91Yk1tU05KSlFMMzJiTm5OVzNhTkowNGNVSW1rMG1ob2FIS3pzNVdmSHk4NHVQak5XYk1tQkpqZE0rY09hTS8vL25QUm10L1VGQ1FBZ0lDdEdmUEh1M1pzMGNqUjQ2czlQdmtxc3JVNzNEczJERXRYTGhRdnI2K3hjWmNWMlRuenAyeTIrMktqbzVXYUdpb3NYN1pzbVZhdUhDaHNWemErR3lIeTRQc29FR0ROR1hLRktkcmtLUi8vZXRmSmRabFpXV1Z1cjZzNTJOaVlwU1hsNmYzMzMrL3hMWkYxeFc5WGtlUEhsMXVYYzVNQkZlblRwMXllNVFVdFdmUEh1TmFDdzBOTGZYT0FOMjZkZE9wVTZlMGMrZE93amFBV29td0RhRFM5dS9mcjV5Y0hFbFNXRmlZbWpkdjd1R0tnSXJsNXVicTIyKy9sU1FOSERqd2lvNzE4TU1QNitlZmYxWm1acWJlZi85OWJkcTBTWTgrK3FpdXYvNzZNdmVaTzNldVltTmpGUlFVcENlZWVFSjkrL2FWajQrUENnb0tGQmNYSjR2RlVtS2ZoUXNYNnVhYmI5WVRUenloZ0lBQXBhYW1hdHEwYVVwTFM5UGl4WXVMaGUzOC9Iek5talZMSjA2Y1VFeE1qQ1pObXFUdzhIRFo3WGF0WDc5ZTc3NzdycFlzV2FJdVhib1lvZDZ4VDBwS2lobzNicXpKa3ljYkxkQm56NTdWaHg5K3FCVXJWbHpSZStXc3l0UmYxTEpseXpSMDZGQTkrdWlqTXB2TnlzcktjdXE4Ky9mdmx5UzFiZHUyMlByV3JWdHIxS2hSa2xUdWU1Q1hsMWRpWFVGQlFiSDFqc256eWxNMHNFdUZnYmk4VzI2Vjliek5aak1tTmZ2dHQ5LzB6RFBQU0NvNTBWbkhqaDBWRVJHaFAvN3hqK1hXbFp5Y3JJWU5HNWE3VFdob3FERjIvUFRwMDVvOWU3WWVlT0NCWWwvRW5qbHpSZ3NXTEZCS1Nvck1aclB1dlBOTzNYZmZmYVhlRmFCdDI3WmFzV0tGOGJzQmdOcUdzQTJnVXV4MnUzNysrV2RqbVZzYm9iWllzR0NCenAwN3Aram82Q3R1TFFzTEM5TmJiNzJsT1hQbTZOQ2hROXE3ZDY4bVQ1NnNXMjY1Ulk4KytxakN3c0tLYmI5cjF5N3QzTGxUM3Q3ZW1qbHpackZnNStYbFZXWlhkRWNBZG5UbGJ0S2tpY2FORzZjMzNuaERKMCtlVkhwNnVrSkNRaVFWemc1OStQQmhOV3ZXVERObXpEQzY1cHBNSmcwYU5FZ0pDUWxhdVhLbFZxOWViWVRWelpzM0t5RWhRWDUrZnBvMWExYXg0U0FOR3piVTFLbFQ5Znp6enpzMW0vU1Zxa3o5UlFVR0JtcjgrUEhHZXhVY0hPelVlWThmUHk1SmlvcUtLcmErWThlT3hoY1A1WVh0TysrOHM4UzZEUnMyYU1PR0RjYnlSeDk5NUZRdGw3UFpiRVkzY0dlWnpXYmp0UmV0NGZMMzQ2bW5ubkxxZUsrKytxcEw1Ly90dDk5MDVzd1p2ZkxLSzdydHR0djAzLy85MzFxN2RxMCsrK3d6V2ExV2RlM2FWVTg4OFlRaUl5UExQSWJqZDNIdTNEbFpMQlptSlFkUTZ4QzJBVlRLa1NOSGRQNzhlVW1GWFFmTGE4a0Rhb3FWSzFmcTIyKy9WVUJBZ0Y1ODhjVXlKOEZ5UmVQR2pUVnYzang5KysyMyt2ZS8vNjNNekV4dDNicFZ1M2Z2MXBRcFU5UzdkMjlqMisrLy8xNVNZYmZ2eTF0UXl6TjQ4T0FTWTZhTGpuMCtjK2FNRWJZM2Jkb2tTUm8xYWxTcFk0dGpZbUswY3VYS1lxMkZXN1pza1ZUWVJicTBlUmU4dmIwMWJOaXdhZ25ibGFtL3FINzkrams5SVZwUlo4NmNrYVFLVzIvTDRreG9kZnlPeWxKVzNXbHBhUm8vZm55bDZwSUt2MHh4K09HSEgzVEREVGVvZnYzNmxScW52WGp4WWpWbzBLRFl1dEs2Z045NDQ0MzY4TU1QOWU2Nzcrcjc3Ny9YK3ZYclZWQlFvTWFORyt1eHh4N1R6VGZmWE9HNWl2NHV6cDQ5UzlnR1VPc1F0Z0ZVeWs4Ly9XUTg3dHExYTZrZnRvQ2FaT1BHamZyNzMvOHViMjl2VFowNlZjMmFOWFBic2IyOHZEUjA2RkFOR0RCQXk1WXQwOUtsUzVXVGs2UFpzMmRyeG93WjZ0Njl1eVFaWWJWTGx5NHVIYiswMXIraUxaUkZ1eW9mT1hKRVV1RkVXNDdadFl0eWJKdVptVmxpbi9JbUw3dThsYjZxVktiK29scTBhRkdwOHpxR3hMaDZ1eTZISzVsZ3pHNjM2OUtsUzZWMnBaWlU1cTI5cE1KYmY1VW5NVEZSaHc0ZFVuQndzTEt5c3ZUbW0yK3FXYk5tbWp0M2Jwa1R4eTFldkZqQndjRWFNV0pFaWVlS3pncnV1T1ZqV2Qzamc0T0ROWDM2ZEgzMTFWZGF0R2lSQ2dvSzlNZ2pqemdWdEtYaXY0dnM3R3luOWdHQW1vU3dEY0JsSjA2YzBHKy8vU2FwOElOWCsvYnRQVndSVUw0dFc3Wm8zcng1a3FUbm5udXV5b1k5K1B2NzYvNzc3MWUvZnYwMGZmcDBwYVdsYWY3OCtWcTBhSkZNSnBQUkcrVHlsc0dLbE5ZQ1gvUUxMcnZkYmp4MmpQaytkKzVjdWNkMDNFVkFrakd1dVY2OWVpN1ZWUlVxVTM5UmdZR0JsVHB2MGZmUTFYMGN2NStQUHZxb3pLN21sNC9GTHNwcXRVb3FmWmJ6bFN0WHltUXlsZm1GWm5uSGxRcG4rUTRNREZUWHJsMjFjZU5HVFp3NFVXKy8vYmJtenAycjZkT25sOXFhN2dqYkZjM2k3dmdkK1BuNUtTY25SL2ZjYzArNTIwdlM2NisvWHU3elJWOVAwZG9xOC9zQkFFOGpiQU53bVdNV1phbXdKZXhLYjU4RVZLV3RXN2RxN3R5NWtncURkcjkrL2FyOG5KR1JrWm95WllwZWVPRUZuVDU5V3NlUEgxZno1czNsNCtNam04MVdwYTEwL3Y3K3NsZ3Ntamx6cHROZktwak5adGxzTmlQMGxhYTBDY0F1VjFvZ3lzL1BkNm9HaDhyVTd3Nk84NWIzSGhSbHNWaDA4ZUpGU1NWRDh1T1BQMjQ4M3I1OXUvYnQyMWZ1c1J4ZndnUUhCeXMvUDcvVUZtVm5MRjI2dEZoWDYxT25UbW5EaGcyNi9mYmJqZC9EYmJmZHByMTc5MnJmdm4zS3lNaW9zR3Q3ZVJ5dlB6ZzRXR2F6dWR4YnB1M2N1VlBaMmRtbGJuUGt5QkdkT0hHaXhQdVltNXRyUE9ZKzJ3QnFJOEkyQUpla3A2Y3JLU2xKVW1GclRxZE9uVHhiRUZBT1I5QTJtVXg2NFlVWGRNc3R0MVRidWR1MGFXTThkblJSYnRxMHFSSVNFclIvLy81aVk3bmRLU0lpUWdrSkNVcE9Ublk2ckRacTFFakp5Y2s2ZlBpd2V2YnNXZW8yQ1FrSlplNGZFQkNnbkp3Y0l6UVdkZnIwYWVjSy8vOHFVNzg3aElTRXlHS3g2T3pac3hWdWUvYnNXYjN5eWl2RzdkQXU3NmxRZExLMGxKU1VDc08yNHowS0NRbVJsNWVYeG8wYkowbGF0MjZkVHA0OHFWNjllcFU1TDhhNWMrZTBhdFVxaFlTRWxBaXJIMy84c2V4MnUwYU5HcVhseTVjYjZ5ZE9uQ2liemFhZ29DQjkrdW1ucFI0M0t5dXIxT2VLM25MTjBmc2dORFJVUGo0K1pkNFNUU3I4QWlJN083dkVOamFiVFk4ODhvaWtrcmNmSy9xN3FPeFllZ0R3Sk1JMkFKZjgrdXV2eHVPMmJkc3lZUTFxcktKQis4OS8vclBUNDBSZGtaS1NVdXFFWXRMdnMxdWJUQ1kxYWRKRWtuVHp6VGNySVNGQjMzMzNuZTY4ODg0cUdRZmRyVnMzSlNRazZKdHZ2dEh3NGNOTDdYbGl0OXRWVUZCZ2RIL3UzTG16a3BPVHRYYnRXdDF6enowbC9sNW5aV1ZwMWFwVlpaNnpVYU5HU2twSzBxKy8vcXErZmZzV2U2N29UTmhWVmI4N1JFVkY2Y1NKRXpwMTZsU3B6eGNVRkVncUhFWXphZElrNWVibUtpMHRUWktNMzI5bE9hNlZ5TWhJbVV3bTNYdnZ2WktrM3IxNzY3bm5ubE5jWEp4R2poeFpZa3o5a1NOSE5IUG1UTld2WDE5LytjdGZpbzJkM3JGamgzYnQycVZiYnJtbHhQd0VmbjUrOHZQemsxVHlWbUFPV1ZsWnBUNVhOR3c3N3BOZDF0OEJaM3ozM1hjNmMrYU1HamR1WENKc256eDVVbEpoeTdtenM4b0RRRTNDakVZQW5HYTFXblhnd0FGam1WWnQxRlNPb08zbDVhV1hYMzdaNmFDOWVQRmlQZlRRUXhXT2czVjQ4c2tudFdqUklpVW1KaGJyUW4za3lCRzk5ZFpia3FRZVBYb1lZNkZIakJpaHNMQXdXU3dXdmZqaWk0cU5qVFgyczlsczJycDFxOWF0VytmS1N5MWgyTEJoQ2dvSzBxbFRwL1RLSzY4b09UblplQzR2TDA4N2R1elFzODgrcTR5TURHUDlpQkVqNU92cnE0eU1ETDM4OHN2RjlqbDY5S2ltVHAxYTVoaHA2ZmRiLzYxYnQwNDdkdXlRVkJpSXQyelpvcSsvL3JySzYzY0h4K3p3aHc0ZEt2VjVSNCtlSTBlT3FGNjllbnJ2dmZlTWx2ekxXNTIvK3VvcjQrZllzV01WbnRzeGNWN3IxcTJMclkrTWpOUWJiN3doZjM5L3Zmenl5L3JpaXk5a3Q5dGxzOW4wK2VlZjY3bm5ucE92cjYvKyt0ZS9sZ2pVd2NIQjh2WDExY01QUDF6dXVkZXNXVlBpUnlyc2hWSFdjdzZPM2c3UjBkRVZ2c2JTRkJRVTZELy8rWStrd3Bidnk3OVljZnd1WEptNUh3QnFFbHEyQVRodDM3NTl4Z2Z1eG8wYkt6dzgzTU1WQWFXYk8zZXU4dlB6NWVQam80OCsrcWpjK3hzdlhMalFlTHhzMlRMbDV1WnErZkxsVHMwdWJiVmE5Y1VYWCtpTEw3NlF2NysvZ29PRFpiRllqRW0rV3Jac3FXZWVlY2JZUGlnb1NETm16TkNNR1RPVWxwYW02ZE9uS3lBZ1FIWHExTkg1OCtlVmw1ZFg0YVJVRlFrSkNkRkxMNzJrV2JObUtUNCtYaE1tVEZCd2NMRDgvUHlVa1pFaG04MG1iMi92WWpOZlIwUkU2S21ubnRMYmI3K3RRNGNPYWNLRUNXclFvSUhzZHJzeU16TVZHaHFxeHg1N1RHKy8vWGFwNTd6NzdydTFidDA2blQ5L1hxKzk5cHJxMWFzbnU5MnVyS3dzVFp3NFVmUG56Ni9TK3QyaFI0OGVXcmh3b1E0ZlBxeXNyS3dTTGFrYk4yNlVKTjF5eXkyYU1tV0tDZ29LdEczYk5qVnUzRmhObXpZdHR1MkNCUXVjUG05K2ZyNTI3OTR0WDEvZllrTVBIRnEwYUtGMzNubEhjK2ZPMWFKRmk3UnAweWJsNXVZcUpTVkZmZnIwMGFSSmswcnRZWFRERFRmb3VlZWV1NkpXNTRyOCt1dXZNcGxNcGRidERDOHZMLzNQLy95UGR1N2NXZXJ3QmNmOElEZmRkTk1WMVFrQW5rTFlCdUFVdTkxZXJBczVyZHFveVJ5VFFlWG01aW8xTmRYcC9ZWU1HYUsxYTlkcXlKQWhUbTMvNnF1dmFzdVdMVHA2OUtoT256NnRjK2ZPcVU2ZE91cmN1YlA2OU9tandZTUhsd2lGMGRIUm1qOS92cjc4OGt2dDJMRkRxYW1weXNqSVVIaDR1THAwNmFKQmd3WTUvMExMMExWclYzM3d3UWRhdW5TcGZ2bmxGNlducDh0cXRTb2lJa0lkTzNiVXNHSERWTDkrL1dMN0RCbzBTSkdSa1ZxNmRLbjI3OSt2OCtmUEt6UTBWTU9IRDlmWXNXT05yczZsYWRDZ2dlYk5tNmQvL09NZmlvdUxrOFZpVWJObXpmVEVFMCtvWDc5K0xvWHR5dFovcFpvMmJhbzJiZHJvMEtGRDJySmxpNFlQSDE3cytiRmp4eW84UE55WXZHeng0c1d5V0N5NjY2NjdqRzBpSWlKMDQ0MDNhczZjT1U2ZmQ4ZU9IY3JLeWxMUG5qM0xuQVRNYXJXcVk4ZU9PbkRnZ0JJVEV5WEp1TTdLbTZXN0t1Y29PSGJzbUpLVGszWEREVGM0MWNXN3JEcGJ0R2hSNnUzYWtwS1NkT3pZTWZuNitxcFBuejVYV2k0QWVJUXBMeStQZXlrQXFGQmlZcUxSSGRUZjMxK1BQdnFvMjF1V0FNQ1R0bS9mcnRkZmYxMVJVVkg2OE1NUFM3MHRsaVFkUG54WXp6Ly92SHg5ZmJWdzRjSXl3NmJOWnBQSlpETEdsaWNuSjJ2Q2hBa2FOR2lRcGt5Wm92ejhmRDM5OU5OS1NrclNhNis5cG03ZHVra3FuSGpzd0lFRDJyZHZuM2J2M20yTUk0K09qdGJRb1VQMTIyKy9hZFdxVmNyT3pwYVhsNWZhdEdtajl1M2JxM1hyMW9xTWpGU1RKazFLM0MvODNYZmYxZHExYTQydTROdTJiVE9DKytXV0xGbWk0T0RnTW50M1BQVFFRNW83ZDY0MmJkcWtwNTkrV25mY2NVZUoxMzN5NUVtRmhvWXFNREJRcDA2ZE1ucDRmUFhWVjZVZTgzTHZ2ZmVlTVc1LzRzU0pUdTBEQURVTm41UUJPS1ZvcTNhSERoMEkyZ0N1T3IxNzkxYTdkdTEwNE1BQmJkNjh1ZFRieE9YbTV1clZWMS9WcFV1WE5ISGl4SEpiZFgvODhVZk5uajFidnI2Kzh2UHpNNFlYUkVWRlNTcjhkelVwS1VsdDI3WlZ0MjdkOU5aYmIyblhybDNHZmMrbHdpRTdkOTk5dC9yMjdWdHNiUGk5OTk2cmJkdTJhZlBtemRxN2QyK3grVFJlZU9HRkNtOXg5K09QUHhwZDQwdFQxZ1Jwa3RTbFN4ZHQzcnhaOWV2WEwvVldYbmE3WFU4KytXU0oxdXpMSjNnclMxcGFtcjcvL25zRkJRVnA3Tml4VHUwREFEVVJuNVlCVk9qY3VYUEZ1cERlZU9PTkhxd0dBS3JPbENsVDlOUlRUMm5od29YcTBhTkhpUlppZjM5L0RSczJUQmtaR1JVT04yalpzcVZhdG15cHZMdzg1ZWZucTA2ZE91clFvWVBSRmIxcjE2NjY2NjY3ZE50dHQwa3FETEVKQ1FucTBhT0gyclJwbzg2ZE81YzU1am93TUZDREJ3L1c0TUdEbFplWHAzMzc5dW5Ja1NOS1MwdHpxdnY0ODg4L1grNnR1c3BqdFZyVnNtVkxqUmd4b3RTdTd6NCtQbXJmdnIzUzA5T1ZuNTh2azhta3FLZ29QZkhFRTA0ZC84TVBQNVROWnRQa3laUGRQbHdBQUtvVDNjZ0JWR2pEaGcyS2o0K1hWRGkrcnVnOVpBSGdhck4xNjFhOThjWWI2dGV2WDZtQnRLQ2dRQ2FUcWN4dTVqWFJiNy85cHZQbno1ZVk4Ynl5TWpJeVN0eGYzQjFXcjE2dER6NzRnTzdqQUs0S2hHMEE1Y3JMeTlQSEgzOXN6RUkrYXRRb3RXelowc05WQVFBQUFEVWI5OWtHVUs2REJ3OGFRYnR1M2JxbHpob0xBQUFBb0RqQ05vQnk3ZG16eDNoODQ0MDMxcXB1a3dBQUFJQ25FTFlCbE9uMDZkTTZjK2FNSk1uTHkwc2RPblR3Y0VVQUFBQkE3VURZQmxBbXg2Um9rdFM2ZFdzRkJnWjZzQm9BQUFDZzlpQnNBeWhWWGw2ZURoOCtiQ3c3ZTM5VUFBQUFBSVJ0QUdVb09qRmF3NFlORlJrWjZlR0tBQUFBZ05xRHNBMmdWRVVuUnFOVkd3QUFBSEFOWVJ0QUNVVW5SdlAxOVZYYnRtMDlYQkVBQUFCUXV4QzJBWlJRdEZXN1hidDI4dlgxOVdBMUFBQUFRTzFEMkFaUWpNMW1VMEpDZ3JGTUYzSUFBQURBZFlSdEFNVWNPM1pNVnF0VmtoUWVIcTdRMEZBUFZ3UUFBQURVUG9SdEFNWHMzNy9mZU14WWJRQUFBS0J5Q05zQUREazVPVXBPVHBZa21Vd210V25UeHNNVkFRQUFBTFVUWVJ1QTRmRGh3eW9vS0pBa05XL2VYRUZCUVI2dUNBQUFBS2lkQ05zQURBY09IREFlMDRVY0FBQUFxRHpDTmdCSlVtWm1wdExTMGlSSlBqNCthdFdxbFljckFnQUFBR292d2pZQVNjVmJ0VnUxYWlVZkh4OFBWZ01BQUFEVWJvUnRBSktLaCsxMjdkcDVzQklBQUFDZzlqTjd1Z0FBbnBlU2txS3NyQ3hKVWxCUWtKbzFhK2JoaWxDYjVlWGxLUzh2VDdtNXViSmFyYkphclNvb0tGQkJRWUh5OC9OTFBIYjhhYmZiUFYwNmdHdEUwNlpOMWJScFUwK1hBZUFxUjlnR1VLeFZ1MDJiTnZMeW90TUxmcGVmbnkrTHhhSUxGeTRZZjE2OGVGRVhMMTRzRnFnZFA1VU56WTZaOEFHZ3F2WHExWXV3amYvSDNyM0hSMTNmK1I1L3owd3kzNEdBRWdBQUlBQkpSRUZVU1FpNWh5UUV3aTNjUkM0RndsVXNvbHcwZ05yMnNMdnF0dDNkWTkzcXN1dWxaejFkYlcyN2FsdmJVMXUzVm51c2RYZmRzM3Q2dGtvRkJNWEtYUVdSSUNTZ1FNaUYzQ0ZYQXBOa0pwT1o4d2VQL0hhR0pHU1N6RFY1UFIrUFBQaDlmek8vMys5REttbmU4NzBCQVVmWUJrYTRycTR1RlJjWEcyMkdrSTlNTnB0TlRVMU5hbTV1Vmt0TGkxcGFXb3hRM2Q3ZUh1cnlBQUFBSWc1aEd4amh5c3JLMU5IUklVbEtUVTNWbURGalFsd1JBc1h0ZHF1bHBVWDE5ZlZHc080TzF3Nkh3Mi9QaVk2T2x0VnFWVXhNakdKalkyVzFXbVd4V0dRMm0yVTJtNDNqYS84OGZQaXczMm9BZ091aFZ4dEFNQkMyZ1JHT2hkR0dwKzVnZmVIQ0JWMjhlRkVYTGx4UWZYMzlvRUsxMld4V2ZIeThSbzhlYlh4MXQrUGk0aFFiRzZ1WW1CZ2pZRnNzbGtIVnZIejU4a0ZkQndBQUVJNEkyOEFJMXRIUm9iS3lNcU05YytiTUVGYURvYkRiN2FxdXJsWjFkYlhxNnVvR0hLemo0dUtVa3BLaWxKUVVKU2NuS3pVMVZRa0pDWXFQajllb1VhTmtNcGtDV0QwQUFNRHdROWdHUnJDelo4OGFpMUtOSHo5ZUNRa0pJYTRJdnJMYjdhcXBxVkZsWmFXcXFxcFVYMS92MDhKazhmSHh5c3pNVkZwYW1sZTRqb3VMQzBMVkFBQUFJd2RoR3hqQlRwOCtiUnd6aER5OHVWd3VWVlZWcWJ5OFhGVlZWYnA0OFdLLzE0d2VQVm9aR1JuS3pNeFVSa2FHTWpJeUZCOGZINFJxQVFBQVFOZ0dScWhMbHk2cHBxWkdrbVN4V0RSMTZ0UVFWNFJyZFhSMHFMeThYS1dscFRwLy9yenNkbnVmN3pXYnpjckt5dEw0OGVPVm5aMnRqSXdNalJvMUtvalZBZ0FBd0JOaEd4aWhQSHUxcDB5Wm9waVltQkJXZzI0dExTMHFLU2xSYVdtcGFtcHEraHdhYnJGWWpIQTlidHc0alIwN1Z0SFIwVUd1RmdBQUFIMGhiQU1qMUxsejU0eGpGa1lMTFp2TnB0T25UK3YwNmRPcXI2L3Y4MzBwS1NuS3pjM1Z4SWtUTlhic1dFVkY4U01jQUFBZ1hQR2JHakFDdGJhMkdxRXVPanBhRXlkT0RIRkZJNC9kYnRlNWMrZDArdlJwVlZaVzl2b2VzOW1zY2VQR2FmTGt5Wm95WllxU2s1T0RYQ1VBQUFBR2k3QU5qRUNldmRvVEowNmtoelJJWEM2WHlzcks5TmxubjZtOHZGeGRYVjA5M21PMVdqVjU4bVNqQjV2aC9RQUFBSkdKMzdDQkVjZ3piTE13V3VEWmJEWVZGUldwcUtoSU5wdXR4K3NXaTBXVEprM1N6Smt6TlduU0pPWmVBd0FBREFPRWJXQ0VzZGxzeGlya1pyTlpreWRQRG5GRnc1UGI3VlpsWmFVS0N3dFZVbExTNjBKbk9UazVtamx6cG5KemN4VWJHeHVDS2dFQUFCQW9oRzFnaENrdExUV09jM0p5R0tic1p3NkhReWRQbmxSaFlhRmFXbHA2dko2VWxLUTVjK2JvaGh0dVlNOXJBQUNBWVl5d0RZd3dKU1VseG5GdWJtNElLeGxlYkRhYlRwdzRvUk1uVHZUWUQ5dGtNbW5LbENtYU8zZXVKa3lZSUpQSkZLSXFBUUFBRUN5RWJXQUVzZHZ0cXFpb01OcUU3YUZyYlcxVlFVR0JUcDA2SmFmVDZmVmFmSHk4NXN5Wm85bXpaMnYwNk5FaHFoQUFBQUNoUU5nR1JwQ3lzaks1WEM1SlVuWjJOc09ZaDZDaG9VRkhqeDdWbVRObmVzekh6c3JLMHNLRkM1V2JteXV6MlJ5aUNnRUFBQkJLaEcxZ0JQRmNoWnhlN2NGcGJtN1dSeDk5cE9MaTRoNnZUWm8wU1hsNWVSby9mbndJS2dNQUFFQTRJV3dESTRUVDZkVDU4K2VOTmx0K0RjeVZLMWQwK1BCaG5UcDF5cXNuMjJReWFkcTBhVnEwYUpIR2pCa1R3Z29CQUFBUVRnamJ3QWhSVVZHaHpzNU9TVko2ZXJxU2twSkNYRkZrYUc5djE5R2pSM1g4K0hGMWRYVVo1ODFtczJiTm1xVzh2RHdsSnllSHNFSUFBQUNFSThJMk1FSjREbnVtVjd0L1RxZFR4NDRkMDlHalIrVndPTHhlbXo1OXVwWXZYMDdJQmdBQVFKOEkyOEFJNEhLNVZGWldaclNacjMxOXBhV2wycmR2bjFwYlc3M09UNW8wU1RmZGRCUER4UUVBQU5BdndqWXdBbFJWVmFtam8wT1NsSmlZU0Zqc1EwdExpL2J2MysvMXdZUWtqUjA3VmpmZGRCTUxud0VBQU1CbmhHMWdCQ2dwS1RHT0dVTGVVMmRucHo3NTVCTVZGQlI0emN0T1NFalFGNy80UlUyYk5pMkUxUUVBQUNBU0ViYUJZYzd0ZHJQbDEzV1VscFpxNzk2OXVuejVzbkhPWXJFb0x5OVBlWGw1aW82T0RtRjFBQUFBaUZTRWJXQ1lxNnVyazgxbWt5VEZ4OGNyT3pzN3hCV0ZoL2IyZHUzYnQwOW56cHp4T2o5bHloUjk4WXRmWlBFekFBQUFEQWxoR3hqbVBJZVFUNWt5UlNhVEtZVFZoSWR6NTg1cHo1NDlhbXRyTTg0bEpTVnA1Y3FWbWpKbFNnZ3JBd0FBd0hCQjJBYUd1ZExTVXVONHBBOGhiMnRyMDk2OWU3MjJRVE9aVEZxNGNLR1dMbDJxcUNoK0pBSUFBTUEvK00wU0dNWXVYNzZzcHFZbVNWSlVWTlNJWGsyN3VMaFllL2JzVVh0N3UzRXVOVFZWYTlldVZWWldWZ2dyQXdBQXdIQkUyQWFHc2ZQbnp4dkhPVGs1STdMbnRyT3pVL3YyN2RPcFU2ZU1jeWFUU1lzV0xkS1NKVXRrc1ZoQ1dCMEFBQUNHcTVIM216Y3dncFNYbHh2SEV5ZE9ERjBoSWRMUTBLQ2RPM2NhdmZ1U2xKNmVyclZyMXlvakl5T0VsUUVBQUdDNEkyd0R3NVRMNVZKRlJZWFJualJwVXVpS0NZSEN3a0lkT0hCQVRxZlRPTGR3NFVJdFg3NmMzbXdBQUFBRUhHRWJHS1pxYTJ2bGNEZ2tYVjFwZTZSc1pXVzMyL1hIUC83UmEyL3hVYU5HYWUzYXRTUHVBd2NBQUFDRURtRWJHS1k4NTJ1UGxKRFowTkNnYmR1MnFiVzExVGczWWNJRXJWdTNUdkh4OFNHc0RBQUFBQ01OWVJzWXBqem5hNCtFc0YxY1hLejMzbnRQbloyZGtxNHVnclpzMlRJdFdyU0l2Y1VCQUFBUWRJUnRZQml5Mld5NmVQR2lKTWxzTm12Y3VIRWhyaWh3M0c2M0RoMDZwQ05IamhqbjR1UGp0WDc5ZW1Wblo0ZXdNZ0FBQUl4a2hHMWdHUEpjR0czY3VIR3lXcTBockNadzdIYTczbjMzWFpXVmxSbm5zck96dFg3OWVvYU5Bd0FBSUtRSTI4QXdOQksyL0dwdWJ0YldyVnZWMHRKaW5KczdkNjVXcmx6SmF1TUFBQUFJT2NJMk1NeTQzZTVoditWWGRYVzF0bS9mcm82T0RrbFhoOHF2V3JWS2MrYk1DWEZsQUFBQXdGV0ViV0NZdVhqeG90cmIyeVZkbmJ1Y25wNGU0b3I4cTdpNFdPKysrNjY2dXJva01UOGJBQUFBNFltd0RRd3p3M2tWOGs4Ly9WVDc5KzgzMnFtcHFmclNsNzZraElTRUVGWUZBQUFBOUVUWUJvYVo0YmkvdHR2dDFzR0RCM1hzMkRIajNQang0N1Zod3diRnhzYUdzRElBQUFDZ2Q0UnRZQmpwNk9oUWJXMnRwS3Y3VE9mazVJUzRvcUhyNnVyU3UrKytxK0xpWXVQYzlPblR0VzdkT2haQ0F3QUFRTmdpYkFQRFNHVmxwZHh1dHlRcEt5c3I0bnQ5blU2bmR1elk0YlcxMThLRkM3Vml4UXFaVEtZUVZnWUFBQUJjSDJFYkdFYUcwNVpmbloyZDJyWnRteW9ySzQxeksxZXUxUHo1ODBOWUZRQUFBT0Fid2pZd2pBeVh4ZEVjRG9lMmJ0MnE2dXBxU1ZlSHhLOVpzMGF6WnMwS2NXVUFBQUNBYndqYndERFIwTkFnbTgwbVNZcUxpMU5tWm1hSUt4cWNqbzRPdmZYV1c2cXJxNU4wTldqZmZ2dnRtakZqUm9nckF3QUFBSHhIMkFhR0NjL2gxams1T1JFNXA3bTl2VjFidG14UmZYMjlKTWxzTmlzL1AxOVRwMDROY1dVQUFBREF3QkMyZ1dHaXFxcktPSTdFVmNqdGRydis4SWMvR0VIYllyRm93NFlObWp4NWNvZ3JBd0FBQUFhT3NBME1BMjYzMjVqZkxFVmUyTzZlbzMzeDRrVkpVbFJVbERadTNCanhpN3dCQUFCZzVES0h1Z0FBUTlmUTBLQ09qZzVKVW54OHZKS1RrME5ja2UrY1RxZTJiOSt1bXBvYVNWZUhqbS9Zc0lHZ0RRQUFnSWhHMkFhR0FjOGg1T1BIanc5aEpRUFQxZFdsSFR0MkdQUE5UU2FUMXE5Zkg5RXJxUU1BQUFBU1lSc1lGcTVkSEMwU3VGd3V2ZnZ1dXlvckt6UE9yVnUzVHJtNXVTR3NDZ0FBQVBBUHdqWVE0ZHh1dHpFRVc0cWNudTE5Ky9hcHVMallhSzlldlZvelo4NE1ZVVVBQUFDQS94QzJnUWdYaWZPMVAvbmtFeFVXRmhydGxTdFhhdmJzMlNHc0NBQUFBUEF2d2pZUTRTSnR2dmFaTTJmMDRZY2ZHdTFGaXhacC92ejVJYXdJQUFBQThEL0NOaERoSW1tK2RtVmxwWGJ0Mm1XMFo4eVlvZVhMbDRld0lnQUFBQ0F3Q050QUJMdDJmKzF3N3RsdWJHelUyMisvTFpmTEplbHFyV3ZYcnBYSlpBcHhaUUFBQUlEL0ViYUJDTmJRMENDNzNTNHB2T2RyMjJ3MnZmWFdXMGF0cWFtcDJyQmhneXdXUzRnckF3QUFBQUtEc0ExRXNFZ1lRdDdWMWFXZE8zZnE4dVhMa3E1K0tQQ2xMMzFKc2JHeElhNE1BQUFBQ0J6Q05oREJQQmRIQzlld3ZXL2ZQbU9vZTFSVWxPNjg4MDRsSkNTRXVDb0FBQUFnc0FqYlFJU0toUG5haFlXRktpb3FNdHByMXF4UlptWm1DQ3NDQUFBQWdvT3dEVVNvK3ZwNll3NzA2TkdqbFpTVUZPS0t2RlZWVlduZnZuMUdPeTh2VHpObXpBaGRRUUFBQUVBUUViYUJDQlhPKzJ0ZnZueFpPM2JzTUZZZW56UnBrbTY2NmFZUVZ3VUFBQUFFRDJFYmlGRGh1amlheStYU2poMDcxTjdlTGtsS1RrN1dIWGZjd1JaZkFBQUFHRkVJMjBBRWNydmRxcW1wTWRyaDFMTjk2TkFoMWRYVlNaS3NWcXZ1dlBOT3hjVEVoTGdxQUFBQUlMZ0kyMEFFQ3RmNTJoVVZGZnJrazArTTltMjMzYWJVMU5RUVZnUUFBQUNFQm1FYmlFRGgyS3ZkMXRhbVhidDJHZTFaczJheElCb0FBQUJHTE1JMkVJRTh3M1oyZG5ZSUsva3ZmL3pqSDJXejJTUmRuYWQ5eXkyM2hMWWdBQUFBSUlRSTIwQUVxcTJ0Tlk3SGpoMGJ3a3F1K3ZUVFQxVldWaVpKTXB2TnlzL1BsOVZxRFhGVkFBQUFRT2dRdG9FSWMrWEtGVjIrZkZuUzFRWEkwdExTUWxyUHhZc1hkZkRnUWFOOTAwMDNLU01qSTRRVkFRQUFBS0ZIMkFZaWpHZXZkbFpXbHN6bTBQMHpkamdjMnJsenA5ZCsyZ3NXTEFoWlBRQUFBRUM0SUd3REVjWnp2bmFvaDVEdjM3OWZMUzB0a3FSUm8wWnB6Wm8xN0tjTkFBQUFpTEFOUkp4d21hOTk1c3dablRwMXltaXZYYnRXOGZIeElhc0hBQUFBQ0NlRWJTQ0NPSjFPWGJ4NDBXaG5aV1dGcEk1TGx5NXA5KzdkUm52aHdvV2FOR2xTU0dvQkFBQUF3aEZoRzRnZ0Z5NWNNT1pIcDZhbUtqWTJOdWcxdU4xdXZmUE9PM0k0SEpLa2pJd01MVisrUE9oMUFBQUFBT0dNc0ExRWtIQVlRbjc4K0hIVjFkVkp1cm9hZW41K3Zpd1dTMGhxQVFBQUFNSVZZUnVJSUo2TG8yVm5ad2Y5K1pjdlg5WkhIMzFrdEcrKytXWWxKeWNIdlE0QUFBQWczQkcyZ1FqUzNhTXNoYVpuZTgrZVBlcnM3SlIwTmV6UG5qMDc2RFVBQUFBQWtZQ3dEVVNJUzVjdXFhMnRUWklVRXhPamxKU1VvRDcvM0xsektpc3JreVNaeldhdFhyMmFiYjRBQUFDQVBoQzJnUWh4N2Y3YXdReTZkcnRkZS9mdU5kcUxGaTFTYW1wcTBKNFBBQUFBUkJyQ05oQWhRcms0Mm9jZmZpaWJ6U1pKU2s1TzFxSkZpNEw2ZkFBQUFDRFNFTGFCQ0hGdHozYXcxTmJXcXJDdzBHamZkdHR0aW9xS0N0cnpBUUFBZ0VoRTJBWWlnTVBoVUVORGd5VEpaRElwS3lzcktNOTF1Vng2Ly8zM2pmYXNXYk9VazVNVGxHY0RBQUFBa1l5d0RVUUF6MVhJMDlQVFpiVmFnL0xjbzBlUHFyR3hVWklVRnhlbm0yKytPU2pQQlFBQUFDSWRZUnVJQUtFWVFuN3AwaVVkT1hMRWFOOTg4ODJLaTRzTHlyTUJBQUNBU0VmWUJpSkFLUGJYM3IxN3Q1eE9weVFwSnlkSHMyYk5Dc3B6QVFBQWdPR0FzQTFFZ0dDSDdkT25UNnVpb2tLU1pMRllkTnR0dHdYOG1RQUFBTUJ3UXRnR3dseHJhNnM2T2pva1NURXhNVXBPVGc3bzh6bzdPM1h3NEVHanZYang0b0EvRXdBQUFCaHVDTnRBbUx0dzRZSnhuSm1aR2ZEbmZmcnBwOGFlMmtsSlNjckx5d3Y0TXdFQUFJRGhockFOaExsZ2h1MjJ0allkUFhyVWFLOVlzVUlXaXlXZ3p3UUFBQUNHSThJMkVPWTg1MnNIT214Ly9QSEhjamdja3FTc3JDeE5tell0b004REFBQUFoaXZDTmhERzNHNjNMbDY4YUxRREdiYWJtNXRWV0Zob3RObFRHd0FBQUJnOHdqWVF4bHBhV295ZTVsR2pSaWtoSVNGZ3ovcmdndy9rZHJzbFNWT21UTkc0Y2VNQzlpd0FBQUJndUNOc0EyRXNXUE8xcTZ1clZWSlNJa2t5bVV6MGFnTUFBQUJEUk5nR3dsaXd3cmJuVmwrelo4OVdTa3BLd0o0RkFBQUFqQVNFYlNDTWVZYnRqSXlNZ0R5anVMallXSVF0T2pwYVM1Y3VEY2h6QUFBQWdKR0VzQTJFS1pmTEZmREYwYnE2dXZUQkJ4OFk3WVVMRnlvK1B0N3Z6d0VBQUFCR0dzSTJFS2FhbXBya2REb2xTYU5Ianc1SUNDNHNMTlNsUzVja1NmSHg4VnF3WUlIZm53RUFBQUNNUklSdElFd0ZlcjYyM1c3WHh4OS9iTFNYTGwwcXE5WHE5K2NBQUFBQUl4RmhHd2hUZ1E3YkJRVUY2dWpva0NTbHBLVG94aHR2OVBzekFBQUFnSkdLc0EyRXFVQ0c3WTZPRGgwL2Z0eG9yMWl4UW1ZelB3NEF3RjlPbno2dDB0TFNVSmNCQUFpaHFGQVhBS0NucnE0dTFkZlhHMjEvaCswVEowN0k0WEJJa3RMVDA1V2JtK3ZYK3dQd3YrZWVlMDZscGFYNnhTOStvYmk0T0ordkt5d3MxTGUvL1cxSjBzNmRPd05WWHRpeTJXeHFhV2xSYzNPekdob2FWRjlmcjdxNk90WFcxdXErKys0TDJLaWV4eDU3VE9QSGo5Y3JyN3dTa1BzREFNSWZZUnNJUXcwTkRYSzVYSktrcEtRa3hjYkcrdTNlRG9kRG4zNzZxZEZlc21TSjMrNE5oSlBLeWtydDNMbFR4NDhmMTRVTEYrUjBPcFdlbnE0RkN4Ym9ULy8wVHpWbXpCaS9QZXYwNmRONisrMjNkZXJVS1RVMU5jbnRkbXYwNk5HYU1HR0NObTNhcElVTEZ3NzVHWWNPSFpMRDRWQmxaYVdtVDUvdWg2b2poOFBoME9IRGh4VVhGNmRGaXhiNWRNMm1UWnZVM3Q1dS9DeTkxcGd4WTFSVFU2UEN3c0orUDRUSXo4L1hQZmZjTStDNi9hbWdvRUEybTQzMU5RQWdnakJ1RkFoRGdSeENYbGhZNkRWWGUrclVxWDY5UHhBdW5udnVPVzNkdWxYVjFkVktTRWpRcUZHalZGZFhwNTA3ZCtxaGh4N1N1WFBuL1BLYzExNTdUZC82MXJlMFo4OGVOVFUxS1NVbFJhTkhqMVpMUzRzS0N3dTlQdHdhaWk5LytjdGF2bnk1cGt5WjRwZjdSWklYWG5oQnp6MzNuTHE2dW55K3htYXphZmJzMlhyMDBVZU5EenYrOVYvL1ZhKysrcW9rYWYzNjlWcXpabzFzTnBzYUd4dTFaTWtTTFZteVJJMk5qVXBKU2ZGcTIyeTJnUHk5QnNMdGR1dTU1NTdUTDM3eGkxQ1hBZ0R3RVQzYlFCZ0tWTmgyT3AwNmR1eVkwVjY4ZUxGTUpwUGY3ZytFazh6TVRDT2dkbzhPT1hmdW5INzYwNStxc3JKU1AvM3BUL1cvLy9mL0h0SXpkdTNhcFRmZWVFT3hzYkY2OE1FSGRjc3R0eWc2T2xxUzFOcmFxZzgvL0ZCMnUzM0lmeGRKK3RyWHZ1YVgrMFNhM2J0M2ErL2V2Y3JQejlmU3BVc0hkTzNreVpPMVpzMGFGUmNYUzdyYW0rMDVSY2ZUNXMyYkpWMGRhcjlreVJMZGQ5OTlSanNjNU9YbGFlUEdqZHEyYlp2bXo1K3ZOV3ZXaExva0FFQS9DTnRBR0xwNDhhSng3TSt3ZmZMa1NiVzF0VW1TRWhNVE5XUEdETC9kR3dnM1R6NzVaSStGLzZaT25hcS8vZHUvMWVPUFA2N0t5a3BWVmxZcUp5ZG4wTS9Zdm4yN0pPblAvL3pQZTRTZnhNUkUzWEhISFlPK042NzJUdi9tTjc5UlltS2kvdkl2LzlJdjkvVFhCNHo1K2ZuOXZxZXFxdXE2N3h2b25PNnZmLzNyMnI5L3YxNTk5VlV0WDc1YzhmSHhQbDhMQUFnK3dqWVFacnE2dXRUWTJHaTBNekl5L0hiZm8wZVBHdTFGaXhheEFqbUd0YjcrKy9iOGtPbktsU3REZWtabFphV2txejJvSTUzYjdmYjdTSm10VzdlcXRiVlZmL0VYZitHM1lPblBHcU9pb3BTVmxkWHJhMVZWVmYyK1BsQnhjWEhhdEdtVFhuMzFWVzNac2tWZi9lcFhCM3dQQUVEd0VMYUJNTlBVMU9TMU9KcS9Gc0w1L1BQUGpXQVJIeCt2V2JObStlVytRS1R4bkg4NzFFWFM0dUxpMU5uWnFWT25UbW4rL1BrK1hkUGQwL25qSC85WU9UazVldjMxMS9YeHh4L3J5cFVyeXNqSTBLcFZxN1JwMDZZZS8vWTlyNXM3ZDY3WGErM3Q3ZHF5WllzKytPQUQxZGJXeW1LeGFOcTBhYnJubm52NkRaZDJ1MTFidG16UmdRTUhWRnRicStqb2FPWG01dXJPTysvVTh1WExyMXQvZTN1N1huMzFWZFhVMU9qZWUrODFobDVmdkhoUi8vbWYvNm1DZ2dJMU5qWXFPanBhT1RrNXV2dnV1M1hMTGJmNDlIMXl1Vnphc1dPSG9xS2lkUHZ0dC90MGpTKzZQNFRwYStHMGdjakt5dXF6WnpvL1A3L2Yxd2RqM2JwMWV2MzExL1hPTysvbzNudnZsY1ZpR2RSOUFBQ0JSOWdHd296bkVISi9yWmJzY3JsMDVNZ1JvNTJYbDhjdmFCaXgzbnZ2UFVuU2pUZmVxUFQwOUNIZEt5OHZUM3YyN05GLy91ZC9LalUxZFVBQnFxbXBTVC83MmMvVTBOQ2cxTlJVUlVkSHE2YW1Sdi8rNy8rdW9xSWlQZlBNTTRxSzZ2Ly9wdXZyNi9VUC8vQVBxcW1wa1hUMXc3UzR1RGdWRlJXcHFLaElkOTU1WjUvWE5qUTA2TWtubjFSbFphVk1KcFBTMHRMVTF0YW13c0pDRlJZVzZzLys3TS82bkN0ZVZsYW0zLzcydDdKYXJVcElTRERPbnpselJrOCsrYVRhMnRwa3NWaVVrcEtpdHJZMm5UMTdWb2NQSC9ZNWJKODhlVkxOemMzS3k4dFRZbUtpVDlmNG9qdHNPNTFPdjkwem1PTGo0N1Znd1FJZFBueFlKMCtlMUx4NTgwSmRFZ0NnRDRSdElNeDRMdDdqcjdCOTVzd1p0YmEyU3BKR2pScWwyYk5uKytXK1FLU3cyKzJxckt6VTd0Mjd0VzNiTnFXbHBlbVJSeDRaOG4yLy92V3Y2OWl4WTJwcGFkR0xMNzZvZmZ2MjZmNzc3L2RwYTY3Zi9PWTNtakJoZ243eWs1OG9Nek5UWFYxZGV2dnR0L1hLSzYrb3NMQlEyN2R2MTVlKzlLWHIzcU9ycTB2UFBQT01hbXBxbEpXVnBVY2VlY1RvOVc1b2FORExMNytzclZ1M1h2ZmF5c3BLelo4L1h3OC8vTEF5TWpMa2RydTFlL2R1dmZEQ0MvcmQ3MzZuQlFzVzlQb3o0ODAzMzFSK2ZyN3V2LzkrUlVWRkdUOWpmdjNyWDZ1dHJVMkxGaTNTdDc3MUxTTW9sNWFXcXJ5OHZOL3ZTN2ZqeDQ5TGtzOGpCbnpWL1VIanRXSDdyYmZlTW81UG56N3QxUTQzOCtiTjArSERoM1hpeEFuQ05nQ0VNY0kyRUdiOEhiYmRicmRYci9iOCtmT04xWktCNGU3NzMvKysxMy8vMGRIUnV2dnV1L1duZi9xbmZ1a3RIVE5tako1Ly9uazk5OXh6T25QbWpFNmVQS2xISG5sRU45OThzKzYvLy83ci9odU9pWW5SOTcvL2ZjWEV4RWk2R2dMdnV1c3VWVmRYNisyMzM5YmJiNy9kYjlqZXYzKy9pb3VMRlJNVG8yZWVlVWJaMmRuR2ErbnA2WHJpaVNmMDkzLy85enA5K25TUGEvZnUzYXV6Wjg4cUp5ZEgzL3ZlOTR4aDZ5YVRTYXRYcjFaeGNiRzJiOSt1SFR0MjlCcTJSNDBhcGIvKzY3ODJocWwzZno5TFNrb2tTUnMzYnZUNkhrK1pNbVZBMjVaMXJ5QStiZG8wbjYrNVZtOUQ2THZEZG1kbnA5ZDV6K0hlQlFVRktpZ29HUFJ6QTYzN2UrS3Y3ZXNBQUlIQjZraEFtUEVNMi81WWlmemN1WE5xYm02V2RQV1hlM3BCTUpLa3BxWnE3Tml4U2t0TFUxUlVsRG83TzdWdDJ6WTkvL3p6cXFpbzhNc3pzckt5OUxPZi9VeWJOMjlXY25LeUpPbmd3WVA2NWplL3FROC8vTERQNi9Mejg0Mmc3V250MnJXU3BOcmFXalUxTlYzMzJRY09ISkFrclZxMXlpdG9kN05ZTEZxL2ZuMnYxKzdidDArU2ROZGRkL1c2TmtSM2ovSm5uMzNXNi9XMzNISkxyMkUySlNWRjB0VVBBb1l5TDdwN0M4U3hZOGNPK05ydS9iaDdXeVN2KzN2dWNEaTh6ci81NXB1OWZpMWV2RmdUSmt3WWNBMkIxTDNvbXVjMmtRQ0E4RVBQTmhCR1dsdGJqVjhBNCtMaS9MTDZydWNLNVBQbnovZmJnbXRBSlBpN3Yvczc0OWpsY3VuczJiTjY0NDAzOU5GSEg2bW9xRWcvL2VsUEI5VGIyaGV6MmF6OC9IemRldXV0ZXZQTk4vWDczLzllN2UzdCt0R1BmcVR2ZmU5N1dyUm9VWTlyK2xyQjNEUFlkYy9uN2t0M3orYTFDNlo1NnF0M3ZmdmEvL3QvLzYvZWZQUE5IcTkzL3l4cWFXbnA5ZnBKa3liMWVuN1RwazE2NmFXWHRIdjNicDA5ZTFaMzMzMjNWcTFhWmV4MTdxdnVZZW1lODhGOTFSMjJlNXZ6YmphYlpiVmF2UmJLazY3K3pPMU45K2lJZ29JQ0xWaXd3T3NEaHJxNk9qM3d3QU45MXRIZjY0TTFldlJvU1VOZlRSOEFFRmowYkFOaHhOOUR5R3RyYTQyZWo2aW9LSHExTWFLWnpXYk5uRGxUMy9uT2Q3UnMyVEsxdDdmcnQ3LzlyVitmRVJzYnEvdnV1MCsvK3RXdmxKV1ZKWmZMcFpkZWVrbHV0N3ZIZS91YXp1SFpHOXNkR3Z2U0hVaVRrcElHWEd0MzJHeHNiRlJ0YlcyUHIrNHRDSzhkYnQxdDFLaFJ2Wjdmc0dHRG5uamlDV1ZsWmFteXNsSy8vT1V2OWRXdmZsVnZ2UEhHZ0hxNnUrZFVEMmJhUzN0N3V5VDFPbkpBa3BLVGsvc2ROZURwd3c4LzFOTlBQOTJqZnFmVHFhcXFxbDYvZkhsOXNMby9ST2p2dnc4QVFHalJzdzJFRVgrSDdlNEZoaVJwNXN5WmZmYmNBQ1BOYmJmZHBrT0hEdlU1Ukhxb3hvMGJwOGNlZTB5UFAvNjRMbHk0b0lxS0NrMmNPTkduYXoxN2t2dWJWeDRWRlNXbjB5bTczZDduZTY0ZEx0MHROalpXTnB0TlR6Lzl0Qll1WE9oVGJiNWFzV0tGbGk5ZnJzT0hEK3V0dDk3U3laTW45ZHBycjZtaW9rS1BQZmFZVC9ld1dxMXFhMnVUM1c0ZmNLLzQ1Y3VYSmZYOWdVQm1acWFxcTZzbGVhOU8zdGZxNzJWbFpabzhlWEtQWFJ6R2p4OS8zYTI5cnZmNlVIVC83OTNYaHdrQWdQQkF6ellRUmp6bjMyVmtaQXpwWGphYnpWaGdTSksrOElVdkRPbCt3SERTSGJCODJWcHJzR2JNbUdFY2QvZTBlbXBvYU9qMXVzOC8vMXpTMVNEVjMzemw3blVkenA0OTIrZDdQSDhPZU9xZTQzMysvUG5yUG1Pd3pHYXpsaTlmcnAvODVDZDY4TUVISlVudnYvKysxL2FHMTlNOTk3dDd6WW1CNlA3QW9xOGUvNGtUSjZxeHNWR05qWTFLUzB1VEpMM3p6anM5ZXZHN3VycjAwVWNmcWFTa3BNZFEvUzk4NFF1NjRZWWJCbFhicFV1WEJueWRwKzVSQjkzZkl3QkFlQ0pzQTJIRW56M2JSVVZGeHBESGNlUEdEWGsvWVNDUzlEWDB1ZHZldlhzbFhSM3hNUlRkZTF2M3Buc0JOcFBKMUd0bzNyVnJWNC9oNVc2M1c5dTJiWk1rTFZteXBOY0Z2angxZjRpMmE5ZXVIbk9RcGF2RHpOOSsrKzFlcjgzTHk1TjBOV1QyMWZ2dGRydjlNbFQ1OXR0dk40NTlIYjdkL1dIQVlJWmNkd2Y2dnVhNzMzampqWktrVHo3NVJDdFhybFJxYXFwZWZ2bGwzWFhYWGNyUHp6ZStObTdjcUdlZWVVYkp5Y2s5OWl2LzRROS9xRWNmZlhUQWRUMzQ0SVA2eDMvOHgzNy9HNzJlN3UvSnVISGpCbjBQQUVEZ0ViYUJNTkhlM200c2RoTVZGV1dzYWp3WVhWMWRLaXdzTk5yKzNxY1dDSGR2dlBHR1huamhCUlVYRjNzRjJycTZPajMvL1BNNmVQQ2dUQ2FUN3JubkhxL3IvdjNmLzExZis5clh0SFBuVHArZTh6ZC84emQ2N2JYWFZGcGE2dldjYytmTzZmbm5uNWQwTlRUMzFzTjY4dVJKL2RNLy9aTVJrbTAybS83cG4vNUpwMDZka3NWaTBaLzh5Wi8wKy95Tkd6ZkthcldxdWJsWjMvbk9kN3g2cVV0S1N2VEVFMC8wR2VyV3IxK3YrUGg0VlZkWDY2bW5udks2MXVGdzZQRGh3M3IwMFVjSDNMUDgzZTkrVnlkUG5qUytIMjYzVzl1M2I1ZDBkZjUxVGs2T1QvZnBIaG5RMjdabC9la09vMzJORU1yTHkxTjBkTFIyN05paHBLUWt2ZlRTUzlxOGViUHV1KysrSGwrYk4yL1d5eSsvYlBTQUQwVkdSb1lXTDE2c3p6Ly9YRC8vK2M4SGZaL3U3OGxRUHl3Q0FBUVdjN2FCTU9FNXBEUXRMYTNmSHEzcktTNHVWbHRibTZTcnE5YjZZN1ZsSUpLNFhDN3QyclZMdTNidFVreE1qSktTa21TMzI0M2h1N0d4c1hyNDRZYzFhOVlzcit2ZWZQTk5kWFIwYU11V0xjclB6Ky8zT1hhN1hXKzg4WWJlZU9NTnhjYkdLakV4VVRhYnpRalFreWRQOWxxbDErbmtBQUFnQUVsRVFWUVIzZE5YdnZJVmJkbXlSYnQzNzFaS1NvcWFtNXVOUmNIKytxLy8ycWQvdDluWjJkcThlYk4rL3ZPZjY4eVpNM3J3d1FlVmtwSWl0OXV0bHBZV3BhV2w2UnZmK0VhdndTNDFOVlhmL3ZhMzljd3p6Nml3c0ZBUFB2aWdFaE1URlJNVFk5UmlzVmdHUE5TK2U0L3F1TGc0SlNZbXFyVzExUmhHLzkvLyszLzNlWmVGUllzVzZiWFhYdE9SSTBmMDFhOStkVUExbEpXVnlXcTE5cmw5WW54OHZGYXRXcVgzM250UGI3enhoalp0MnVUVC85NytzSG56WmxWVVZHamZ2bjJhUEhteU5tM2FOT0I3ZE84ZDM5c3E5d0NBOEVIWUJzS0U1eER5b2M3WC92VFRUNDNqdVhQbkRpbTRBNUZvL2ZyMTZ1cnEwckZqeDFSZFhhMkdoZ2JGeHNZcU56ZFhDeFlzMElZTkczcWRxckZ1M1RydDJyVkw2OWF0OCtrNTMvLys5M1hnd0FHVmxKVG93b1VMYW14czFPalJvL1dGTDN4QksxYXMwTnExYS9zTXEzbDVlVnF3WUlIKzdkLytUY1hGeFlxSmlkRzhlZk8wYWRPbTYyN2xkYTNWcTFkcjNMaHgrdjN2ZjYvUFB2dE1seTVkVWxwYW1qWnMyS0I3NzczM3V2dUpMMXk0VUwvNjFhLzArOS8vWHA5KytxbWFtcHBrdDl1Vm5aMnR1WFBuYXYzNjlRTWVaZk5YZi9WWCt2REREMVZSVWFINitub2xKU1Zwd1lJRnV2UE9PelZuemh5Zjd6Tng0a1RsNXVhcXBLUkU1OCtmOTNtQk9VazZjK2FNSmt5WTBPcys0TjIrOXJXdjZmRGh3L3JuZi81blhieDRVZmZkZDkrZ1J4UjFEN2Z2NnVxUzArazBQalJ4T3AycXJLeFVaMmVuT2pzN1piZmIxZG5acVZXclZ1bnMyYlA2bDMvNUYwMmRPblZBbzQ5S1MwdFZYbDZ1RzI2NHdkaHZHd0FRbmt3T2g2UG5maVFBZ203WHJsM0d3a2kzM25ycmdIN1o5bFJiVzZ2LzkvLytueVRKWXJIby92dnZaeFZ5SUl4MDk2RCsrTWMvSHZTLzg1Rmk3OTY5K3VsUGY2bzFhOWI0UEQrNnZMeGNEejMwa0RaczJLQ0hIbnBJa3ZUU1N5L3A3YmZmN2pFOTRPelpzM3JxcWFmVTJ0cXFxS2dvelowN1Y3Tm16ZEtFQ1JNMFpzd1lKU1VsS1RZMlZoYUx4UWp1My9qR040eGczUjJ1QjdLbDJiV1NrcEwwNG9zditqeE0vWC85ci8rbFBYdjI2SWtubnRDS0ZTc0cvVndBUU9EUnN3MkVDYzhWZW9leU9Kcm5kbDh6WnN3Z2FBT0lXTGZjY292KzhJYy9hUGZ1M2ZyeWw3L3NVKzkyOTN4bVh6N0ltRDU5dWw1NjZTWDk3bmUvMDU0OWUzVHMyREVkTzNhczEvZm01ZVhwQnovNGdlTGk0aFFkSFMycjFTcXIxYXFZbUJqalQ4OWp6M1BYdnRiOTlkRkhIK21OTjk3UXozNzJNLzN3aHovc3Q5N1MwbEx0M2J0WE0yYk0wRTAzM2RUdit3RUFvVVhZQnNLQTArbjBXcUYzc0F2eHNOMFhnT0hFWkRMcHNjY2UwOE1QUDZ4Zi9PSVgrdG5QZnRidnRKalZxMWZyd0lFRFhrT3owOVBUKzV3RG41cWFxb2NlZWtnUFBQQ0F6cHc1bzNQbnpxbTZ1bHFOalkyNmN1V0tPam82NUhLNWROZGRkOGxrTXVtMTExN3oyOTl2K3ZUcEtpc3IwL3IxNi90OXI5UHAxQzkrOFF0RlJVWHBrVWNldWU0UWVRQkFlQ0JzQTJHZ3FhbkpXTGszT1RsWlZxdDFVUGZ4M080ck96dDd5SE8vQVNEVUprMmFwTC85MjcvVjg4OC9yOS8rOXJmNnhqZStjZDMzUjBWRjZRYy8rSUdpbzZPTmMzL3lKMy9TNytydVVWRlJ1dkhHRzQxdHdZTEJiRGJyNmFlZjl1bTlyN3p5aXM2ZE82ZHZmZXRiQTVxL0RnQUlIY0kyRUFiOHNUaGFWMWVYaW9xS2pEYTkyZ0NHaTlXclYydjE2dFUrdjk4emFBOFhEejMwa0RFSEhRQVFHVmlpR0FnRG5tRTdQVDE5VVBjb0tTa3h0aHVLajQvWDFLbFQvVkliQUFBQWdJR2paeHNJQTQyTmpjYnhZTVAyWjU5OVpoelBtVE9IN2I2QU1IWHRpdGdBQUdCNDRyZHhJQXcwTkRRWXg0TlppZnpLbFNzcUx5ODMyck5temZKSFdRQUFBQUFHaWJBTmhKak5abE43ZTdza3lXcTFLaUVoWWNEMzhPelZuakJoZ2hJVEUvMVdId0FBQUlDQkkyd0RJZWJacXozWUllU25UcDB5anVuVkJnQUFBRUtQc0EyRW1HZllIc3orMnRYVjFicDA2WklrS1NZbWhvWFJBQUFBZ0RCQTJBWkNiS2lMbzNuMmFzK1lNVU5SVWF4N0NBQUFBSVFhWVJzSXNhRU1JM2M0SENvdUxqYmFOOTU0bzkvcUFnQUFBREI0aEcwZ2hOeHV0NXFhbW96MlFJZVJGeGNYcTdPejA3ZzJNelBUci9VQkFBQUFHQnpDTmhCQ0xTMHRjanFka3FUNCtIakZ4c1lPNkhyUEllVDBhZ01BQUFEaGc3QU5oTkJROXRkdWJtNVdUVTJOSk1sc05tdm16SmwrclEwQUFBREE0QkcyZ1JBYXl1Sm9ubnRyVDU0OFdhTkdqZkpiWFFBQUFBQ0dockFOaEZCOWZiMXhQSkQ1Mmk2WHl5dHNNNFFjQUFBQUNDK0ViU0NFQnJzU2VVVkZoV3cybTZTcmM3MG5UWnJrNzlJQUFBQUFEQUZoR3dpUnpzNU9YYnAwU1pKa01wbVVrcExpODdWbno1NDFqbWZPbkNtem1YL0tBQUFBUURqaE4zUWdSRHpuYXljbkp5c3FLc3FuNjV4T3A4NmRPMmUwcDArZjd2ZmFBQUFBQUF3TllSc0lrY0V1am5iKy9IazVIQTVKVWxKU0VudHJBd0FBQUdHSXNBMkV5R0RuYTU4NWM4WTRuakZqaGw5ckFnQUFBT0Fmdm8xYkJlQjNnd25ibloyZEtpc3JNOW9NSVllL3VkMXUyZTEyZFhSMHlPRndHRitkbloxZXg5MXRwOU5wZkxsY0xqbWRUblYxZFJubnVycTY1SEs1NUhLNTVIYTdlM3g1bm5lNVhLSCs2d080anVYTGwydnAwcVdoTGdNQUlnWmhHd2lScHFZbTQ5alhiYi9LeXNyVTJka3BTVXBOVFIzdzN0d1ltVG83TzJXejJYVDU4bVZkdVhKRlY2NWNVVWRIaDlyYjI0MC8yOXZialpEdGRydERYVElBQUVERUkyd0RJZERlM201czNSVVZGYVdrcENTZnJ2TWNRazZ2TnFTci95MTFCK2dyVjY0WW9kb3pYTnZ0OWxDWENRQUFNT0lRdG9FUThPelZUa2xKa2NsazZ2Y2F1OTJ1OHZKeW84MTg3WkdocTZ0TExTMHRhbXBxVWxOVGs1cWJtM1hseWhValVEdWR6b0E4TnpvNldsYXJWVEV4TVlxTmpUV091Nys2MjFhclZSYUxSVkZSVVRLYnpZcUtpcExGWWpIT2RSK2JUQ2JqcTN1ck9yUFo3SFhlbDM4SEFBQUFrWUt3RFlTQVo5aE9UVTMxNlpxU2toSjFkWFZKa3NhTUdUT2dmYmtSL3RyYjI5WGMzS3ptNW1ZalZEYzJOcXExdFhYSXc3cXRWcXZpNCtPVmtKQmcvQmtiRytzVm5MdmIzU0dhdmRzQkFBQ0dockFOaElEbnRsKyt6dGMrZS9hc2Njd1E4c2gxNWNvVjFkZlhlNFhxNXVabXRiVzFEZXArOGZIeEdqMTZ0RmVZSGoxNnROZVgxV3IxODk4Q0FBQUEvU0ZzQXlFdzBNWFIydHZiZGY3OGVhUE5FUExJME5IUm9Rc1hMdWpDaFF1cXE2dlRoUXNYakxuNnZySllMRXBKU1ZGS1NvcFNVMU9WbXBxcXhNUkVKU1FrYU5Tb1VmUkFBd0FBaENuQ05oQUNBKzNaUG5mdW5ER1VPQ3NyUzRtSmlRR3JEWVBqZERyVjBOQ2d1cm82NDZ1bHBjWG42MGVOR21VRWFzOC9FeE1UbWNzTUFBQVFnUWpiUUpEWjdYYWpkOU5pc2ZnVW5EMkhrTk9ySFI2YW01dTlnblY5ZmIxUCswVEh4OGNyTXpPelI2aU9qWTBOUXRVQUFBQUlGc0kyRUdUWHJrVGUzekRnam80T1ZWVlZHZTFwMDZZRnJEYjB6V2F6cWFLaXd2anlaVGk0MVdwVlptYW1zckt5akQ5SGp4NGRoR29CQUFBUWFvUnRJTWc4aDVEN3NoSjVXVm1aTVlROE16T1RzQllrbloyZHFxNnVOc0oxUTBQRGRkOXZzVmcwWnN3WXIzRHQ2N1p1QUFBQUdINEkyMENRRFhUYnI1S1NFdU00TnpjM0lEVkJjcnZkcXErdlYzbDV1U29ySzFWVFUyTnN0ZGFiaElRRWpSOC9YbGxaV2NyS3lsSjZlcm9zRmtzUUt3WUFBRUE0STJ3RFFlWVp0dFBUMDYvN1hxZlQ2YlVLT1dIYnZ4d09oMHBMUzFWU1VxS3FxaXExdDdmMytkNlltQmlOSHo5ZUV5ZE8xSVFKRTVTY25CekVTZ0VBQUJCcENOdEFrSGtPUis2dlo3dWlva0tkbloyU3BLU2tKSi8zNUViZnVnUDIyYk5uZGY3OCtUNTdyODFtczdLenM1V1RrNk9KRXljcUl5T0RiYllBQUFEZ004STJFRVFPaDBOWHJseVJkRFhNOWRjN3loQnkvM0E0SENvcks5UFpzMmRWWGw3ZVo4Qk9TMHZUeElrVGxaT1RvM0hqeHNscXRRYTVVZ0FBQUF3WGhHMGdpRHlIa0NjbkoxKzNwOVR0ZHF1c3JNeG9FN1lIeHVGd3FMeTgzQWpZVHFlengzdE1KcE55Y25JMGZmcDBUWjQ4V2ZIeDhTR29GQUFBQU1NUllSc0lJcytWeVBzYkVsNWJXNnUydGpaSlVseGNuTEt6c3dOYTIzRGdjcmxVV2xxcTA2ZFAreFN3YzNOekZSY1hGNEpLQVFBQU1Od1J0b0VnOHV6WjdpOXNldzRobnpKbENsdElYY2ZseTVkMTh1UkpuVHg1c3RmOXI3c0Q5clJwMDVTYm02dFJvMGFGb0VvQUFBQ01KSVJ0SUlnR3N1M1h1WFBuakdPR2tQZmtkcnRWWGw2dXdzSkNsWmVYRzN1UmR5TmdBd0FBSUpRSTIwQVFlYTVFZnIyZTdjYkdSbDI2ZEVtU0ZCVVZwWnljbklEWEZpbHNOcHRPblRxbG9xSWlYYjU4dWNmcnFhbXBtak5uam1iTW1FSEFCZ0FBUU1nUXRvRWdjVGdjUmpnMG1VelhYWW5jY3dqNWhBa1RGQjBkSGZENndsMWxaYVVLQ3d0VlVsSWlsOHZsOVpyRll0RzBhZE0wWjg0Y2pSczNMa1FWQWdBQUFQK0ZzQTBFU1hOenMzR2NuSndzaThYUzUzdExTMHVONDZsVHB3YTBybkRtY3JsMCt2UnBmZkxKSjE3ZnYyN0p5Y21hTzNldWJyamhCaFk2QXdBQVFGZ2hiQU5CNHV0ODdiYTJOdFhWMVJudFNaTW1CYktzc09SME92WFpaNS9wazA4KzZURlUzR3cyYStyVXFab3padzdENndFQUFCQzJDTnRBa1BpNkVubEZSWVZ4bkpHUk1hTG1IWGQyZHFxb3FFZ0ZCUVU5VmhWUFNFalF2SG56Tkd2V3JCSDFQUUVBQUVCa0ltd0RRZUxySHR0bFpXWEc4VWpwMWJiYjdUcCsvTGlPSHordTl2WjJyOWVTazVPMWFORWl6Wnc1ODdwRDd3RUFBSUJ3UXRnR2dzUXpiUGMxak56dGR1djgrZk5HZStMRWlRR3ZLNVRhMnRxTWtPMXdPTHhlUzB0TDA1SWxTelJ0MmpUMkdBY0FBRURFSVd3RFFkRFoyV2xzNVdVeW1aU1NrdExyKytycTZ0VFIwU0ZKc2xxdHlzcktDbHFOd2RUWjJhbUNnZ0lWRkJTb3M3UFQ2N1hNekV3dFdiSkVreWRQSm1RREFBQWdZaEcyZ1NCb2FXa3hqcE9Ta2hRVjFmcy92Zkx5Y3VONC9Qanh3MjdZdE52dDFwa3paM1R3NE1FZWM3TEhqUnVueFlzWEQvdmVmQUFBQUl3TWhHMGdDSHdaUWk1NWgrM2hGanByYW1xMGYvOStYYmh3d2V2OCtQSGp0V3paTXZiSEJnQUF3TEJDMkFhQ3dKZVZ5RzAybTFjUUhTNkxvMTIrZkZrSER4N1UyYk5udmM0bkp5ZnI1cHR2Vm01dWJvZ3FBd0FBQUFLSHNBMEVRVU5EZzNIY1Y4KzI1NVpmU1VsSlNrcEtDbmhkZ2VSd09IVDA2RkVWRkJTb3E2dkxPQjhURTZNbFM1Wm8zcng1dzI2WVBBQUFBTkNOc0EwRWdTODkyNTViZmtYNkVQSXpaODdvd0lFRFh2T3lUU2FUNXMyYnB5VkxsaWd1TGk2RTFRRUFBQUNCUjlnR0FzenBkQm9ya1V2cWRTVnlsOHZsMWJNZHFVUEliVGFiZHUvZXJkTFNVcS96a3lkUDFzMDMzM3pkK2VvQUFBREFjRUxZQmdLc3VibFpicmRia3BTWW1Lam82T2dlNy9IYzhzdHNObXY4K1BGQnJkRWZQdi84YyszZnY5LzRlMGhYaDh5dlhMa3k0bnZxQVFBQWdJRWliQU1CNXNzUTh2UG56eHZIWThlT2xkVnFEWGhkL21LejJmVCsrKzk3RFlNM21VeGF2SGl4Rmk5ZXpMeHNBQUFBakVpRWJTREFmQW5ibmtQSUk2a1grTlNwVXpwdzRJRHNkcnR4YnN5WU1WcTdkcTNHakJrVHdzb0FBQUNBMENKc0F3SFczeDdiZHJ0ZGRYVjFSanNTd3ZhVksxZjAvdnZ2ZSswTGJqYWJ0V1RKRWkxYXRFaG1zemwweFFFQUFBQmhnTEFOQkZoL1lidXFxc3FZMHgwWEY2ZU1qSXlnMVRZWXBhV2wyclZybDFkdmRtWm1wdGF1WGR0bnp6MEFBQUF3MGhDMmdRRHE2dXBTUzB1TDBlNHRiSHNPSWMvSnlaSEpaQXBLYlFQbGNybjA0WWNmcXFDZ3dEaG5zVmkwYk5reUxWaXdnTjVzQUFBQXdBTmhHd2lnbHBZV285YzZJU0doMTRYUFBCZEhDOWN0djJ3Mm0zYnUzS25xNm1yalhGcGFtdGF2WDg5MlhnQUFBRUF2Q050QUFQVzNPTnJseTVlOWVyN0RjYjcyK2ZQbnRXdlhMclcxdFJubmJyamhCdDE2NjYyOWJtTUdBQUFBZ0xBTkJKVG5mTzNld3JibkVQTDA5SFRGeDhjSHBTNWZ1TjF1ZmZ6eHh6cDgrTEJ4em1LeGFOV3FWWm85ZTNZSUt3TUFBQURDSDJFYkNLRCtGa2Z6SEVJZVRyM2FiVzF0MnJWcmwxZDlTVWxKMnJCaEExdDZBUUFBQUQ0Z2JBTUJkTDJlYmJmYnJjcktTcU05WWNLRW9OVjFQUzB0TGZyREgvNmdTNWN1R2VkeWMzTzFkdTFheGNURWhMQXlBQUFBSUhJUXRvRUE2VzhsOG9hR0JyVzN0MHVTb3FLaU5HN2N1S0RXMTV1YW1ocHQyN1pOSFIwZGtxN3VuYjFpeFFvdFdMQWd4SlVCQUFBQWtZV3dEUVRJcFV1WDVISzVKRW1qUjQvdXNSSzU1eER0OGVQSEt5b3F0UDhjaTR1TDllNjc3NnFycTB1U1pMVmF0V0hEaHJEcGNRY0FBQUFpQ1dFYkNCRFBJZVRwNmVrOVhnK25JZVFGQlFVNmVQQ2cwUjQ5ZXJUdXZ2dnVYdXNHQUFBQTBEL0NOaEFnMTFzY3plVnlxYWFteG1pSGFuRTB0OXV0ZmZ2MjZjU0pFOGE1TVdQRzZPNjc3dzZybGRFQkFBQ0FTRVBZQmdMa2VvdWpYYmh3UVoyZG5aS2srUGo0WHJjRkM3VE96azd0M0xsVFpXVmx4cmxKa3lZcFB6Ky94NUIzQUFBQUFBTkQyQVlDcEttcHlUaSt0bWZiY3doNUtCWkc2K3pzMU5hdFcxVlZWV1djbXoxN3RtNjk5VmFaemVhZzF3TUFBQUFNTjRSdElBQmNMcGVhbTV1TjlyVmh1N3E2MmpqT3lja0pXbDJTNUhBNHRIWHJWcThhbGkxYnBpVkxsZ1MxRGdBQUFHQTRJMndEQWVDNUVubDhmTHpYL3RUWHp0Y09adGgyT0J4NjY2MjN2SjYvYXRVcXpaczNMMmcxQUFBQUFDTUI0MFdCQUxqZVN1VFh6dGRPVGs0T1NrMEViUUFBQUNCNDZOa0dBdUI2SzVGN3pwTWVQMzU4VU9xeDIrMTY2NjIzVkZ0YmE1eTc5ZFpiTlhmdTNLQThId0FBQUJocENOdEFBSGd1am5idFN1UEJucTl0dDl2MWh6LzhRWFYxZGNhNTIyNjdUWFBtekFuNHN3RUFBSUNSaXJBTkJFQmZQZHN1bDhzcmJBZTZaOXZwZEdyYnRtMWVRWHYxNnRXYVBYdDJRSjhMQUFBQWpIU0ViY0RQcnJjU3VlZDg3ZEdqUndkMHZyYmI3ZFk3Nzd6akZlN1hyRm1qRzIrOE1XRFBCQUFBQUhBVkM2UUJmdGJhMnFxdXJpNUpWeGRBaTQyTk5WN3puSzhkNkNIaysvYnRVMGxKaWRHKzVaWmJDTm9BQUFCQWtCQzJBVC96ZGI1MklJZVFIemx5UkNkT25ERGFlWGw1K3NJWHZoQ3c1d0VBQUFEd1J0Z0cvS3lob2NFNHZ0NTg3VUQxYkgvMjJXZjY2S09QalBiTW1UTjEwMDAzQmVSWkFBQUFBSHBIMkFiOHJLK2U3WXNYTHhyenRSTVNFcFNZbU9qM1o1ZVhsK3VQZi95ajBaNHdZWUxXckZrams4bms5MmNCQUFBQTZCdGhHL0N6dmxZaXI2eXNOSTREMGF2ZDBOQ2dIVHQyeU8xMlM1TEdqQm1qRFJzMnlHS3grUDFaQUFBQUFLNlBzQTM0a2R2dDlscUozTE5uTzVEenRUczZPclI5KzNhdm52Tzc3NzViVnF2VnI4OEJBQUFBNEJ2Q051QkhyYTJ0Y2pxZGtyeFhJbmU1WEtxcHFUSGU1OCtlYmJmYnJYZmZmVmVYTGwyU0pGbXRWdDE5OTkyS2o0LzMyek1BQUFBQURBeGhHL0Fqei9uYW5rUElMMTY4S0lmRElVbEtURXhVUWtLQzM1NTU2TkFobFplWEcrMjFhOWYyV0FVZEFBQUFRSEFSdGdFLzhseUozRFB3Qm1xKzlybHo1M1RreUJHanZYanhZazJkT3RWdjl3Y0FBQUF3T0lSdHdJLzY2dGtPeEh6dHhzWkc3ZHExeTJoUG1qUkp5NVl0ODh1OUFRQUFBQXdOWVJ2d0k4K1Z5THQ3dGdNeFg5dmhjSGd0aUphWW1LamJiNytkTGI0QUFBQ0FNRUhZQnZ6azJwWEl1M3UyUGVkckp5Y25hL1RvMFVOKzFwNDllOVRTMGlKSmlvcUswc2FORzQzRjJBQUFBQUNFSG1FYjhKUFcxbGFqcDNuVXFGR0tpNHVUSkZWVlZSbnY4Y2NROHRPblQrdjA2ZE5HKzdiYmJ0T1lNV09HZkY4QUFBQUEva1BZQnZ6RWMzRTB6L0RyR2JhSE9vUzh0YlZWZS9ic01kb3paODdVRFRmY01LUjdBZ0FBQVBBL3dqYmdKL1gxOWNaeGVucTZwSjd6dFlmU3MrMXl1ZlRPTys5NGJTRjI2NjIzRHZwK0FBQUFBQUtIc0EzNGlXZlBkbmZZcnErdjk1cXZIUjhmUCtqN0h6bHlSTFcxdFpJa2s4bWtPKzY0UTFhcmRRZ1ZBd0FBQUFnVXdqYmdKNzJGYlgvdHIxMVRVNk9QUC83WWFDOWR1bFJqeDQ0ZDlQMEFBQUFBQkJaaEcvQURoOE5ockE1dU5wdU5sY2c5OTljZWJOanU3T3pVcmwyNzVIYTdKVW5qeG8zVDRzV0xoMWd4QUFBQWdFQWliQU4rNExtL2RrcEtpaXdXaTF3dWwxZllIamR1M0tEdWZmandZVjI2ZEVtU1pMVmEyVThiQUFBQWlBQ0ViY0FQK3B1dm5acWFPcWo1Mm5WMWRUcDI3SmpSWHJGaWhSSVNFb1pZTFFBQUFJQkFJMndEZnREZmZPM0JyRUxlMWRXbFAvN3hqMTdEeCtmTW1UUEVTZ0VBQUFBRUEyRWI4SVBlOXRnZTZuenRUejc1eEJpZWJyRll0R2JOR29hUEF3QUFBQkdDc0EzNHdiVmhlNmp6dFJzYUduVGt5QkdqdlhUcFVpVW5Kdys5VUFBQUFBQkJRZGdHaHVqeTVjdXkyKzJTcExpNE9NWEh4M3ZOMTA1TFM5T29VYU44dnAvYjdkYnUzYnZsY3Jra1hRM3ZDeGN1OUgvaEFBQUFBQUtHc0EwTVVYMTl2WEhjUFYrN3FxcktPRGZRSWVTblQ1OVdiVzJ0Sk1sa01tbk5talV5bS9tbkNnQUFBRVFTZm9NSGhxaTN4ZEU4dy9aQUZrZHpPQno2NElNUGpQYmN1WE9Wa1pIaGh5b0JBQUFBQkJOaEd4aWlhM3UyaHpKZis1TlBQcEhOWnBNa3hjVEVhT25TcGY0ckZBQUFBRURRRUxhQklicHc0WUp4bkpHUjRUVmZPejA5WFhGeGNUN2Q1OUtsUzE1N2FpOWR1dFRuYXdFQUFBQ0VGOEkyTUFUdDdlMXFiVzJWSkVWRlJTa3RMVzNRODdYMzc5K3ZycTR1U1ZKS1Nvcm16WnZuMzJJQkFBQUFCQTFoR3hpQ2l4Y3ZHc2RqeG95UjJXejJHa0x1NjN6dDgrZlBxN1MwMUdpdlhMbVNSZEVBQUFDQUNNWnY4OEFRZUE0aHo4ek1sTnZ0OXVyWjltVyt0c3ZsMHY3OSs0MzI1TW1UTlduU0pML1dDUUFBQUNDNENOdkFFSGoyYkdkbVpuck4xeDR6Wm94aVkyUDd2Y2VKRXlmVTFOUWtTVEtiemZyaUY3OFltR0lCQUFBQUJBMWhHeGlDYTN1Mkt5c3JqYll2ODdYYjJ0cDArUEJob3oxdjNqeWxwS1Q0dDBnQUFBQUFRVWZZQmdhcHZiMWRseTlmbGlSRlIwY3JKU1hGYTc2MkwySDcwS0ZEc3R2dGtxUzR1RGd0V2JJa01NVUNBQUFBQ0NyQ05qQkkxMjc1NVRsZjIyUXlLVHM3KzdyWDE5ZlhxNmlveUdndlc3Yk1wMkhuQUFBQUFNSWZZUnNZcEd2bmE5ZlYxWG5OMTQ2SmlibnU5UWNPSERDTzA5TFNOSHYyN01BVUNnQUFBQ0RvQ052QUlGMDdYN3Vpb3NKbzk3ZWFlRVZGaGRmOGJyYjZBZ0FBQUlZWGs4UGhjSWU2Q0g5d1N5cHFxZENocHJQNnZMVkdUWjFYMU5IVkdlcXlBSVM1V0V1MFVxTkg2NGJFYkMxTG5hNDV5Uk5rQ25WUkFBQUFpSGpESW16WGRyVG8xNlh2Ni9QVzZ2N2ZEQURYY1VQaU9IMXp5bXFOalUwT2RTa0FBQUNJWUJFZnRqOXZyZFpQem02WHpXa1BkU2tBaG9uNHFCZzlQbjJqYmtnY0YrcFNBQUFBRUtFaWVwSm9iVWNMUVJ1QTM5bWNkdjNrN0hiVmRyU0V1aFFBQUFCRXFJZ04yMjVKdnk1OW42QU5JQ0JzVHJ0K1hmcStJbnJvRHdBQUFFSW1Zc04yVVVzRmM3UUJCTlRucmRVcWFxbm8vNDBBQUFEQU5TSTJiQjlxT2h2cUVnQ01BSWVhaWtOZEFnQUFBQ0pReElidHoxdHJRbDBDZ0JHQUVUUUFBQUFZaklnTjIwMmRWMEpkQW9BUmdKODFBQUFBR0l5SURkc2RYWjJoTGdIQUNNRFBHcUJ2K2ZuNXlzL1BWMkZoWWFoTDZWTmhZYUZSSndibTJXZWYxZC85M2QvMStscFRVNVB1dmZkZS9lQUhQNUFrTlRZMnFxT2pJNWpsQVVEWWl3cDFBUUFBQk5OVFR6MmxvMGVQU3BKKy9PTWZhKzdjdVVPNlgyOGhMaW9xU3FtcHFjck56ZFhTcFV1MWN1VktXYTNXSVQwSHc0L0Q0ZERodzRjVkZ4ZW5SWXNXaGJxY0hzNmZQNitxcXFwZVg0dUtpbEpMUzR0YVdsclUxdGFtLy9rLy82ZWlvNlAxM2U5K1Y5bloyVDNlLytLTEwycm56cDI5M2lzNk9scGJ0MjZWSkwzd3dndmF0V3RYbnpWOStjdGYxdjMzMys5VC9RVUZCYkxaYkZxNmRDbi8vZ0NFQkdFYkFEQmlIRHg0MEFqYS9wYVdsbWI4UXQvZTNxN0d4a1pkdkhoUmh3NGQwdXV2djY1dmZ2T2J1dW1tbXdMeWJFU21GMTU0UWZ2MjdkTjN2L3Rkbjk0ZmlONzU4ZVBINjVWWFhwR2tIbUg0eXBVcnZaNVBUVTNWZ2dVTEpFa3VsMHVqUm8zU3hvMGI5WnZmL0VZUFAveXdubmppQ2MyZlA3L0hzeXdXaXpadjN1eDFicytlUFRwOStuUy83M081WFBybEwzODVvTCtiMiszV2M4ODlwNVVyVityeHh4OGYwTFVBNEErRWJRREFpTkRlM3E1WFhubEZHUmtadW5qeG90L3YvL2QvLy9kZXZlUU9oME9uVHAzU3RtM2I5UEhISCt2Wlo1L1ZuLy81bit2ZWUrLzErN01SZVhidjNxMjllL2NxUHo5ZlM1Y3U5ZW1hOGVQSFgvZDF0OXV0NnVwcW45N2JMU3NyeXpoKzhjVVhlMzNQdGVmbnpKbWpwVXVYeW1ReXllbDBTcEx1dXVzdVpXZG42OWxubjlWVFR6Mmw3M3puTzFxeVpJblhkV2F6V2V2V3JmTTZWMXhjM0NOczkvYStycTZ1QVlmdHZMdzhiZHk0VWR1MmJkUDgrZk8xWnMyYUFWMFBBRU5GMkFZQWpBaXZ2LzY2R2hzYjlkQkREK21sbDE0SytQT3NWcXZtejUrditmUG5hKy9ldlhyKytlZjFmLzdQLzFGNmVycldybDBiOE9jamZObHNOdjNtTjc5UlltS2kvdkl2LzlMbjY3cDdvUHZTM3Q2dXIzemxLejY5dHpmWDltQS84TUFEcXFxcTZuUDRkMnhzck94MnU5RmV0R2lSL3ZFZi8xSC84Ui8vb2Rtelp3LzQrWUh3OWE5L1hmdjM3OWVycjc2cTVjdVhLejQrUHRRbEFSaEJDTnNBZ0dHdnBLUkUyN2R2MStUSmszWEhIWGNFSld4N1dyVnFsUzVmdnF4Zi8vclhldVdWVjdSczJUSWxKQ1FFdFFZRWx0dnRsc2xrOHVtOVc3ZHVWV3RycS83aUwvNGlvc05mYkd4c2owWFI1czZkMitjNkNDNlhxOGQ4N01yS1NwL2U1M0s1QmxWalhGeWNObTNhcEZkZmZWVmJ0bXpSVjcvNjFVSGRCd0FHZzdBTkFCalczRzYzWG56eFJibmRibTNldkZrV2l5VWtkV3pZc0VIYnRtMVRUVTJOZHUzYXBmLzIzLzZiMStzT2gwUHZ2UE9PUHZqZ0E1MC9mMTRkSFIxS1RrN1c3Tm16OWVVdmYxbFRwMDQxM3Z2eXl5OXIrL2J0V3J4NHNiNy8vZTk3M2NmdGR1dWVlKzVSYTJ1ci9zZi8rQis2OWRaYnZWNS8vLzMzOWZ6enoydisvUGw2OXRsbkpmM1hYT0FmLy9qSHlzakkwTC8rNjcrcW9LQkFkcnRkRXlkTzFMMzMzdXZ6VU9mQi9IMDhyM252dmZmMHdRY2ZxTHk4WERhYlRRa0pDWm8zYjU3dXUrKytQb2RHdDdlM2E4dVdMZnJnZ3c5VVcxc3JpOFdpYWRPbTZaNTc3dWszQU52dGRtM1pza1VIRGh4UWJXMnRvcU9qbFp1YnF6dnZ2RlBMbHkvdjhYN1A3MVY3ZTd0ZWZmVlYxZFRVNk41Nzc5Vjk5OTNYNy9mRjVYSnB4NDRkaW9xSzB1MjMzOTd2KzRPaHNMQlEzLzcydC90OHZiKzU0dGQ3M2JOWHZLdXJTeSs4OEVLUDkwUkhSM3UxKzNyZllLMWJ0MDZ2di82NjNubm5IZDE3NzcwaCt4a0FZT1FoYkFNQWhyV2RPM2ZxekpreldyZHVuVzY0NFlhUTFXRTJtN1YwNlZKdDJiSkZSNDhlOVFyYjlmWDFldXFwcDNUKy9IbEpVbng4dkpLU2t0VFkyS2g5Ky9acC8vNzlldWloaDdSKy9YcEpWK2VpYnQrK1hhZE9uZXJSbzNydTNEbTF0clpLa280ZlA5NGpiQmNWRlJuM3VGWnRiYTErOUtNZnFhMnRUVWxKU2JMWmJEcDM3a1o5Yk1FQUFDQUFTVVJCVkp5ZWZ2cHBmZTk3MzlQaXhZdDkrcnNPOU8vVDdlbW5uMVpCUVlFa0tTRWhRYW1wcVdwb2FORCsvZnQxOU9oUi9mS1h2L1NhWTl6OXJILzRoMzlRVFUyTjhheTR1RGdWRlJXcHFLaElkOTU1WjU5MU5qUTA2TWtubjFSbFphVk1KcFBTMHRMVTF0YW13c0pDRlJZVzZzLys3TS8wdGE5OXJkZHJ5OHJLOU52Zi9sWldxM1ZBb3hST25qeXA1dVptNWVYbEtURXgwZWZyQnFxeXNsSW5UcHpRK3ZYcisvM0FJVE16czhjSEJlWGw1WXFMaTFObVptYXYxN1MydG1yNzl1MmFNMmVPVHl2Nmp4MDdWdlBtemRPUGZ2UWpyL09IRGgxU2NYR3h0bTdkcWdzWExpZ3ZMMDhwS1NuNjBwZStwQi8rOElkYXNXS0ZFZVovL3ZPZmEvcjA2ZjArNjFyeDhmRmFzR0NCRGg4K3JKTW5UMnJldkhrRHZnY0FEQVpoR3dBd2JMVzB0T2hmL3VWZmxKaVlxTC82cTc4S2RUbEdiMjUzQ0pVa3A5T3BIL3pnQnpwLy9yeXlzN1AxeUNPUEdQTmRXMXRiOWZycnIydm56cDE2NmFXWE5HblNKTjE0NDQyYU4yK2VyRmFyYkRhYlNrcEt2SHFKUC8zMFUwbFh0Mlk2ZnZ4NGp4cXVGN1pmZSswMUxWKytYQTg4OElEaTR1SlVVMU9qSjU5OFVoY3VYTkRycjcvdVU5Z2V6Ti9IODlxdmZPVXJ1dU9PTzR6dG95b3JLL1hFRTArb3NiRlJ2L3ZkNy9USUk0OFk3Ky9xNnRJenp6eWptcG9hWldWbDZaRkhIakdDWDBORGcxNSsrV1ZqUzZscmRWOWJXVm1wK2ZQbjYrR0hIMVpHUm9iY2JyZDI3OTZ0RjE1NFFiLzczZSswWU1HQ1h1Y2Z2L25tbThyUHo5Zjk5OSt2cUtnbzR3T08vblQvYjlMYmF0Mys5Sk9mL0VRbEpTVjY3NzMzOURkLzh6ZWFNV05HbisrOU5teDNkWFhwZ1FjZU1MNkh2VzNsMVIyMmMzTnpmZXJSLzhwWHZtTE1KL2UwYk5reUxWdTJUSTgrK3Foc05wc2VlT0FCM1hUVFRlcnM3RlIyZHJaKzlhdGY2ZURCZzNyODhjZjEyR09QK2ZpMzcybmV2SGs2ZlBpd1RwdzRRZGdHRURTRWJRREFzUFhLSzYvSVpyUHAwVWNmRFlzNTB0MDltWmN2WHpiTzdkNjlXNldscFlxTGk5T1BmdlFqalJrenh1djltemR2VmtORGc0NGNPYUwvK0kvLzBMUFBQaXVyMWFvNWMrYW9vS0JBUlVWRlhtSDcyTEZqaW9xSzB0eTVjL1gvMmJ2ditLaXF2SC9nbnpzMW1VbWY5RW9MdlljT1FsQVFCRVNVeFhWZEMrcXFhM2xzcTgvRDZxNzZRM2NmZDNWMTNSWFhnc3JxWTFrRUJFR3BJWUJTUkZKSW9TV1EzbnViWkNaVGZuOU01anFUbVVtZFNRQS83OWZMMTg2ZGUrNmRNNkVzbjN2TytaN1UxRlFVRnhlTDA2K3JxNnRSWGw2TzBOQlF4TVRFT1BRdklpSUNqejMybURnU0doa1ppYnZ1dWd1dnZ2b3FMbDI2aElhR0J2ajcrM2Y1SGZ2eWZheldyVnZuY1ArWW1CamNjc3N0ZVAvOTl4MGVIaHcrZkJnNU9UbFFLcFY0K2VXWDdVSmhjSEF3bm4zMldUenp6RE1PMWE0QklEazVHUmN1WEVCTVRBeGVlT0VGY2RzMlFSQ3dhTkVpNU9Ua1lPZk9uZmptbTIrY2htMlZTb1VISDN4US9GbjFkSlE2SnljSEFCQWZIOStqOW4xMS8vMzM0eC8vK0FkeWMzUHgxRk5QWWZueTVWaTdkaTFVS3BYVDlxbXBxYWlwcVFFQVhMcDBDV1ZsWlpnOGVUS3lzN09SblozdDBIN3g0c1dReStXb3I2KzNlLy9qano4R0FOeDIyMjNpei9Uenp6L3Z0cis1dWJtSWpJeTBheHNjSEl5WW1CaGtaV1ZoeDQ0ZDhQTHlFcy85OHBlL2hFUWk2ZmErVnRhZmQyNXVibyt2SVNMcUw0WnRJaUs2S3AwK2ZScUhEaDNDdUhIanNHalJvc0h1RGdDZ3ZiMGRnR1hVMmVySWtTTUFnRVdMRnRrRlUxc3JWNjdFeVpNbmtaR1JBWjFPQjZWU2llblRweU1sSlFVWkdSbTQrZWFiQVZqV0g1ODlleGJqeDQ5SFFrSUNVbE5Ua1o2ZUxvYnRya2ExQWVENjY2OTNtSEpzT3dwWVVWSFJiZGp1Ni9jQjRQVGVack1aZ1lHQkFJRGEybHFubjdWdzRVS25vNjlTcVJUTGx5OTNHcllQSFRvRXdMSmxsVFVVMnBveVpRcDI3dHlKTTJmT09QME9pWW1KUFM2SVpxdWlvZ0tBNWNHR0owMmNPQkZ2di8wMlB2dnNNMnpkdWhXN2R1M0M4ZVBIOGNnamp6aGRmNzlseXhhSGh4bnA2ZWxPWjBjQWxyQWRFUkVoZmgvQTh1dXpiZHMyUkVWRjJSVWkrK1NUVDNyVTU2S2lJcGR0di96eVM3dmoxYXRYTy8xMWM4VzYvTUMydjBSRW5zYXdUVVJFVngyRHdZQU5HelpBS3BYaTBVY2Y3Vk1vOG9TNnVqb0FRRkJRa1BqZXBVdVhBS0RMclpLc28zSkdveEdscGFVWU9uU29HSml6c3JMRWRkdFpXVmxvYjIvSGpCa3p4R25LNmVucFdMRmlCWUR1dzdhekFCZ1FFQ0MrdHQzbXlaVytmaCtyckt3c25EeDVFZ1VGQlNnckswTjVlYm00bDdQMWY2MnNvNVJkclJsMkZmaXQxMzcrK2VmWXVuV3J3M205WGc4QURpTzNWa09HREhINW1WMnhUamNmaUprV0NvVUNhOWV1eGJ4NTgvRDY2NjhqUHo4ZjY5ZXZSMkppSW43NzI5L2FqY2F2WDc4ZUpwTUpHemR1eERmZmZJTy8vdld2aUkrUHg4bVRKeEVhR3VyMCt3NGJOa3hjdGdBQW4zMzJHZlI2UGU2NDR3NjdQM091dGc2cnE2dkRKNTk4Z2oxNzl1QzY2NjdENHNXTDhZYy8vQUh4OGZGNDRva25uTTYrNkNzZkh4OEFRSE56czl2dVNVVFVIWVp0SWlLNjZtemV2Qm5GeGNYNHhTOStnYmk0dU1IdWp1anMyYk1BN0tjUVcvL3hidzBEenRoTy9iVnV0UlFaR1luSXlFaVVscGJpMHFWTEdENThPRkpUVXdFQU0yYk1RR1JrSklLQ2duRDY5R2t4akdkbVprSW1rN2xjcytxc1NyUHRWRjJ6MmR6dGQrenI5OUhwZFBqVG4vNkVVNmRPQWJBVXRZcU1qTVNjT1hNZ0NBSU9IejdzY0I5cmNPMXV0TjJabHBZV0FCQ25UcnRpblkzUTFYZm9EZXNEZzg0VnVEMXB4SWdSK01jLy9vRk5temJocTYrK3dxRkRoM0Q2OUduOC92ZS9GeCtLeUdReW5EOS9IdDkrK3kxdXVPRUdjUzM5bi8vOFp5eGJ0Z3lQUHZxb3czMUhqUnFGUTRjT29hNnVEblYxZGRpelp3L0dqeCtQMmJObk8rMkh3V0JBZm40K3NyT3prWnFhaXJTME5KaE1KdHgwMDAyNDc3NzdJSlBKOFBMTEwrTzExMTdEUXc4OWhHblRwbUh1M0xrWU8zWXNJaU1qKy9YUXpEcWJ4R2cwOXZrZVJFUzl4YkJOUkVSWG5jMmJOd093VEkzZHNtV0x5M2JXN1k1Y2pieTVrMWFyeGJGanh3REFMb3g0ZVhtaHBhVUZXcTIyeTJ1dGJFUGU5T25Uc1dQSERtUmtaSWhoMnhyQ0FjdFU2S1NrSk9UazVDQWtKQVFsSlNXWVBIa3l2TDI5M2YzMSt2MTlObTNhaEZPblRpRWlJZ0pQUC8wMFJvOGVMWWFyakl3TXAyRmJKcFBCWURCME9lSnVIYUYyMWMrWFhub0pDUWtKUGZwdTdxQlFLS0RWYXFIVDZleldJSHVhVENiRGIzN3pHMHliTmcydnZ2b3E5SG85UWtORDdkcTg5dHBya0Vna0dEOStQRTZlUENtK1gxbFphWGZzNCtPRHNXUEhpaiszckt3c2JOdTJEWUlnNExlLy9hM2RQWGZ0Mm9YVHAwK2p1TGdZSlNVbDRzTUdQejgvTEZteUJDdFhyclFid1o0NGNTSTJidHlJM2J0M1k5KytmWGpqalRmRS9tczBHcWpWYXNqbGN0eDU1NTJZT25WcWo3Ky85ZmVJZGNrQ0VkRkFZTmdtSXFLcmp1MjBaR2ZPbno4UHdGSjhxNjhqbEwzMXlTZWZvS1dsQmVIaDRaZzNiNTc0Zm14c0xNNmVQWXV6Wjg5aTd0eTVUcSsxVG5sV0twV0lpb29TMzU4MmJScDI3TmlCek14TUxGaXdBQVVGQmVMNmJRQ1lPblVxa3BLU2tKNmVMcTVaZFRXRjNGMzYrbjIrKys0N0FNQ2RkOTdwc0VWYjU3WGFWbUZoWVNnb0tNQ0ZDeGRjN2dOdUxValdXV1JrSkhKeWNsQlFVRENnWVRzd01CRDE5ZldvcTZ2eitMcHRaeVpQbm93Tkd6YWdzTERRSVd5WGxKUUFzRlF5dDNYcTFDbHh4Z0ZnR2RGKzQ0MDNFQjBkamRqWVdQenJYLzlDZlgwOTFxeFpnMkhEaHRsZEd4Z1lpR1BIamtFdWwwT2xVaUUrUGg0VEprekF5SkVqSVpGSXhGRng2MUtBMHRKU1ZGZFhZK2pRb1hqd3dRZFJXVm1KN094czVPYm1vcVNrQkUxTlRRZ05EZTExUlhIckRBYnIrbjhpb29IQXNFMUVSRmNkNjJpWUs5WjlleDk1NUpFZTdSSGNYMXUyYk1HT0hUc2dDQUllZSt3eHV3SnBjK2JNd2Rtelo3RnYzejdjY3NzdGR1dTVyWGJ1M0NtMnRiMTJ3b1FKVUNxVnlNcktFcWVRVDU4K1hUdy9aY29VQ0lLQTlQUjBNZFI2T216MzlmczBORFFBZ05OUjl3TUhEamo5ck1tVEo2T2dvQUI3OSs3RjZ0V3JvVmFyN2M0M05qWmkxNjVkVHErZE5tMGFjbkp5c0h2M2JxeFlzY0pwc1MyejJReVR5ZVIwZW4xZlJVWkdJaTh2RDhYRnhZTVN0Z0hMT256YnRmaFdIMzMwa2NONzk5eHpEeElURTNIMzNYZUw3OWxPZ1YrMmJCbmVlZWNkREJzMkRIZmNjWWY0dmw2dmgwS2h3Tnk1YzdGdDJ6Wjg4TUVIMkxWckYxSlNVc1M5MUcxWlo1ZHMzNzdkNWE4WkFLeFlzUUlQUC94d3o3Nm9qZUxpWWdDd2UxaEZST1JwUGQ4emdZaUk2Q3IzNmFlZjRxNjc3bkxMdFBMVzFsYjg4TU1QV0xkdUhUNzg4RU5JSkJJODhjUVRtRHg1c2wyN1pjdVdJVHc4SE0zTnpYajIyV2ZGZGQyQUpTeSsvZmJiT0hIaUJMeTl2ZTNDREdDWmtqeHAwaVEwTnpjaktTa0ozdDdlZG9YSkFnSUNNSFRvVU9UazVPRDgrZk1JQ1FsQmJHeHN2NzliVi9yNmZheFQzemR2M2l5dXhXNXRiY1U3Nzd6amRPc3BBTGp4eGh1aFVDaFFWMWVIUC96aEQzYjdsMSs4ZUJIUFB2dXN5elhYeTVjdmgxcXRSa2xKQ1o1Ly9ubTdhL1Y2UFU2Y09JRW5uM3hTTEdybkx0YjlycDFWU0I5c1lXRmhEdjhCbHFuKzFtT05SbU8zanQ4NjYyRFZxbFYySWZ5bGwxN0MrdlhyQWRoUDNkNjRjYVBkZjlkZWU2M1R2blJ1dDNIanhuNTlOK3ZQZS9UbzBmMjZEeEZSYjNCa200aUlxTVBXclZ2UjF0YUdiZHUyaWFQZlBmWHFxNitLbzZOYXJSYU5qWTFpUWJISXlFZzgvdmpqbURCaGdzTjEzdDdlZU9HRkYvREhQLzRSaFlXRitOM3ZmZ2RmWDE4b2xVclUxdGJDWkRKQnBWTGh1ZWVlY3pvU09tM2FOSnc4ZVJLWm1abVlQWHUyM2NnM1lKbEt2bVhMRnVUbDVXSEpraVc5K2s1OTBkZnZzMmJOR3J6Kyt1czRlL1lzN3JqakRnUUZCYUd1cmc0eW1ReHIxNjdGdSsrKzYvQlprWkdSZVBUUlIvSEdHMi9nL1BuemVPaWhoeEFZR0FpejJZejYrbnBvTkJyY2YvLzlUbWM2QkFVRllkMjZkWGo1NVplUmtaR0JoeDU2Q0g1K2ZsQXFsYWlycTRQQllJQlVLblg0ZWZiWDlPblQ4ZUdISCtMa3laTjIyMk1OdHBNblQ2S2hvUUZhclJiTnpjMW9ibTRXOTRNL2V2UW8wdFBUMGREUWdKYVdGc1RFeE9EZGQ5L0Y5dTNiOGVXWFgwSVFCT3pldmR0dWk3M0N3a0tuU3pRNmI5SG1haG1IczYzYytzTzY1dHgyNWdjUmthY3hiQk1OSUQrNU41cmEyMkJHOXhWOWJZMzN0eFNQcWRFM282elZ2YU1zcm96eGkwSnVjem5hVFlOYnVYVis2QmpFcURRd21FejRUK0V4OGYwWWxRWWhTaitrMXVVTll1L29hck5reVJMczNidTNUNkhVdHFxMVFxRkFlSGc0NHVQak1YZnVYTXlaTTZmTHFjaHhjWEg0MTcvK2hhKysrZ3JIang5SFdWa1pkRG9kSWlNak1XM2FOS3hldlJvYWpjYnB0ZFpwNFNhVENUTm16SEE0YnczYlJxTnh3TlltOStYN0xGcTBDSEs1SEZ1M2JrVkJRUUdhbXBvd1pjb1UzSFBQUGVJVWMyY1dMVnFFcUtnb2ZQbmxsemh6NWd3YUdocWcwV2l3WXNVSzNINzc3U2dzTEhSNWJVSkNBalpzMklBdnYvd1NhV2xwcUsydEZmczVjZUpFTEYrKzNPbDA2LzZJaTR2RDhPSERjZkhpUlJRVUZGdzIxZkozN05oaHQ0MlhUQ1lUMXplcjFXcE1uVG9WZ1lHQjhQWDFSVVJFQkRadjNveE5temJoemp2dlJGNWVIcjcvL25za0pTWGh1dXV1UTNOek02cXFxcENZbURoSTM4YmVwVXVYa0orZmp6Rmp4b2kxQzRpSUJvS2cxK3Q3OTYvK3k4U3RKOTRjN0M3UUZXSmEwSERjSEQwZDMxV2R3OUhxODJocWJ4MjB2cnc4OFplSVVXbVFVcGVIdHk3c2dha0gyK2dBd0ZmWFBBMEEyRjJhaHZjdUp2WHBzNk5VUVhncjRWNEF3TTNmdmRabDIxQXZmN3d6L1g2MEdmWDR2T0FvZHBZNHJxOGJLTStNV1lrNXdTUFJiakxpMXFPVzBTbVZUSW5YSnQrQkNPOUFuS2pPd2NaTEIxR2phL0pZSHpiUGV0eGo5eWFpbjUvazVHUzgrdXFyV0x4NE1aNTg4a20zM2JlMXRSV3JWNjhHMFBzSysrZlBuMGR0YlMxQ1FrSVFIQndNZjM5L0NJS0FaY3VXMlczOTFkN2VqcmZmZmh0NzkrN0Z0ZGRlaTZlZmZob1ZGUlY0NktHSElBZ0Nubi8rZVJRWEYyUERoZzE0OE1FSGNkTk5Od0VBM243NzdTN1hZbHY3MjEyN3ZxelpmdTIxMTNEdzRFRTgrK3l6ZHNVSmlZZzhqU1BiZE5WYkdaV0FzZjdSR09NZmpkem1jb2V3TFJPa0NQUHUvUjZ0VmcxNkxab05iZDIyODVlck1OWS9HZ0lFaENyOUhZSzJYQ0lkOUZGa3EydkR4a0VBNEMxVm9GamI5UjYwbnRadXNtd1RJN0haWDFVQWNMRzVBaEhlZ1pnVkhJOUpnWEg0NkZJeTlwZG5EbEl2aVloNkxqRXhFVjk5OVJXU2twSnd5eTIzWEJhajI5YTE1RjB4R0F4WXQyNmRXR25lK3FBZ0xDd01qejMyR0Y1OTlWWDgvdmUvQndBSWd1QjB5dmJqajlzL3ZFeE9Ua1pHUmthMzdRRGd6VGQ3UDlCeTZkSWxKQ2NuWTlTb1VTNnI0eE1SZVFyRHRoTUNnSEgrTVpnVE1ncnh2dUVJVmZwRExiTVU5OUFaMjFIWDNvSmliUzJ5R2dweG9Ed1RiVWJueFZkbzhBMzNDY09FQUVzeG9PK3J6aUczcWR5aFRhUXFFRzlPWGR2bnovandVbktQUm41bmFrWkFnQ1V3ZmxkMTF1SDhZeU52d0ZDZlVLVFU1bUhUcGVSZVRqUjNId0VDRm9hT0F3Q1V0dFlodlM1L2tIcGlvWE1TdGxzTU92enQzQzc4VUpPTEIwY3Nnby9NQ3cvSEw4RjQvMWk4Y2Y2Yndlb3FFVkdQQ0lLQXA1NTZDbzgvL2pqKy92ZS80MjkvKzV0ZDBiSExsVXdtdzZPUFBvcms1R1NzWGJ2V3JzK0ppWWxRS3BYNDhNTVBVVlZWaFYvOTZsZDI2NjZIREJtQ0dUTm1PQ3pSTUp2TmR1dTJodzBiaGxtelpqbGR5bkg4K0hFTUdUS2t4LzAxR0F6NCs5Ly9EcGxNaGllZWVFTGN0NTJJYUtBd2JIY3kwamNDRDQ1WWhHRStZVTdQcTJSS3FHUktSSGtIWWFabUJNNDFsQ0szMlRIQTBlVmhkY3hNQUpiUjBVL3lqZ3hxWDJZSGp3UUFHTTBtSEt1KzRIQit2SDhNQWhScTZQemJCeTFvQThEczRIaUVlbGxHK25lVnBBeHFYd0JBYjdTRWJRRUNKSUpnTnlQZys2cHp1TkJVaG1mRzNJamhQbUU0WEhsbXNMcEpSTlFyUTRZTXdYLzkxMy9oOWRkZnh3Y2ZmSUQ3NzcrLzMvZjA4dkp5dW4xWGYzU2VqajUwNkZDWCs5alBuajBiczJmUGRuck9PaDI5czZWTGwyTHAwcVV1ajIyOStPS0xQZXkxeFh2dnZZZmMzRno4N25lL3V5eG1EeERSencvRHRvMjVJYVB3eEtobGtBay9GYkhKYjZsQ1JWc0RHdHExOEpMSW9WSDZZS2c2RkNxWnNvczcwZVVnVmgyTVdSMEJkMGZKS1ZUcEdzVnpLcWtDV3FQZTRacjFXVnVSMW9PQ1cxSkJnaTN6bnVweFgvemxLbkdFL1ZUdEpZZXA3RkdxSUFRb0xQdkREbmJCcjV1akxRV1d6RENqM1d6RXZKRGViWk5pTUJseG9pYkhiZjFwTS8zMDZ5UVRwTkNiRFhibks5c2E4UHYwenpFeElIYlFmM1pFUkwyeGFORWl1d3JlL1NVSWdyaGRGd0VQUC94d24vYmtKaUp5RjRidERsR3FJRHcrOGdZeGFCK3Z2b0F2Q282aFVGdnQwRllpQ0pnVUVJZFYwWTVWWCtueThldTRheUFBcU5VM1kydlJEK0w3MFNvTlhwOXlKNDVYNTJCNzhZOHd3dVR4dmx3WE5oNVN3VExkYmwvWmFZZnpVd0tIaUs5L3FNbjFlSDljbVJnUWl4Rytsa3F0QWdROEV0Lzdpc3dON1ZxbllkdGE1SzAvL2pQM2lSNjM3ZW1ERXlJaUlpSWlUMkRZN25CejlIVElKWllmUjBydEpmejE3TmN1MjVyTVpxVFY1U090THQ5dUhTbGRQc2I1UjJPR1pqZ0FZTk9sUTNicjZtK1Btd3U1UkliNW9XTnd2T1lDU2oyOGxaWUFZSEhFUkFCQWxhNFJhVTdXUU04SnRoU21xZEUxNGFLVGRlVjkwVlc0dFQxbnJmSXRBTGhyNklKK2YrN2xVdVNOaUlpSWlHZ3dNV3gzbUJRd1JIeTkxOG5Jb3lzOTNicUpCbzVVa09EKzRaWnBlZGtOUmZpdTZweDRicmhQbURpMVBLMHVEeWVxY3hDckR2Wm9meVlHeGlIY3k3SlA2OG1hWEljOXRnTVZhb3oyc3hTUjBTaDlzYTJMa0h4RDVCVGNFRG5GNWZtZUZtdHpKakYwSElaMzFDcjRyT0I3ZkZsNG9sZlhyeHU3Q2pNMUk3b04yeG4xaGIxYVd4MGdWK0hPb2ZNQkFFa1ZtVGpUVU5LajZ3cGJxbnI4R1VSRVJFUkU3c2F3M1NGQThWTWx6RFlUcTR0ZnlYNFJNd3R4Nm1BWXpFYThtM3ZBN3R6YVlZa1FZQmw5ZmIrUCsxWDMxZzBSUDRWamc4bHh5dnE4a05GaWxYSjNlalRsUTd2akNmNnhlSERFSW9kelpyTVpLcWtDdng1NkRRREw2UHVPNGxPOS9qeTV4TElFdzdwVmx5c2wyaG9jck1qcThYMkRsYjVpMkw3VVhObXJhNG1JaUlpSUJndkRkZ2V0UVFjL3VTVndqL2VQUVdaOW9kdnVMUlVrbUJVY2oxbWFlQXozQ1lkRzZRT1pJSVhXcUVOWmF4MHk2Z3V4dCt5MFhRRXZ3SDZxNy8ra2Y0b0xUV1dZRnpJYUs2TVNNRVFkQ3JsRWl2OFVIc01YQmNmc3JodWlEc0UxSWFNeDJpOEtVYW9ncUdWS0dFd20xT2lia04xUWpHOUtVcDJ1UmUvdXMyV0NGUE5DUm1GQjZGaEVxelFJVUtpZ05laFFySzNGRHpXNTJGdDJHam9uRHlwV1JVL0gzUjNUay9VbUE5YWVlQnV0VG9xVDJaSkxwUGhvNXNQaWxtc3ZabjJKMDNVRlhWNERXTFpzV3hNN0N3RHdiV2s2YW5STjhKRjVRU0pJTURFZ0Z1UDlZeXpmci9na3lscnJ1NzFmZjhXcGd6RkRNOExsZVFIQWtvaEpBSUJpYlExZU9idkRhYnUzRXU0RkFCeXBQSXZOUmNkZDNxOUJyeFZmbDJocjdjNWRIejdKNWJtSDQ1ZEFvL0FCQUh4MDZSRDBIWUZaTHBIaXlWSExjYVR5TEU3VzVuWTVrMFBlVWUrZzNlemVhZVMyU3dDOHBBcTMzcHVJaUlpSXlGTVl0anRrTnhTTFd6T3RpcDZPcklZaXR3VHVjZjR4ZUNSK0NTSzhBeHpPK2NpOEVPOGJnWGpmQ0JqTVJvZlEzTmt2WW1iaDEwUG11VHp2TDFmaHYwWXVSVUxRTUlkek1xa1VVZDVCaVBJT3duVmg0L0greGFSZVRaZVA4QTdBMDZOWFlwaFBxTjM3Zm5JVnh2cXJNTlkvR2l1anArR1Y3TzBPVzZFbFYyVGpqaUhYUUNwSW9KRElNRXNUaitUSzdDNC9iM3JRY0RGb1Y3UTFJS01IUVJ1d1RCTzNGaUpiR1pXQWxWRUpEbTBxMmhxd3hhWmdtcTNueDYvdTBlZjAxSzJ4YzdvY3M1NFlFSWNvN3lBQXdJR0tUSWNRM0ZtTG9hM2JOcTVNRG5TKzdjbmt3Q0ZZSEQ0QkFIQ3k1aUtPMjJ4TE5pOWtOR1lIajhUczRKSDRkOTVoYkMvKzBlWDllenF5M1Z1MkQyYlVETnRFUkVSRWRJV1FESFlITGhkZmw1d1NWOUlxSkRLOE9INE43aG1XMks4dHZoSkR4Mkw5aEZ2dGduWnBheDIrcXpxSC9lVVpPRmx6RVEzdDJpN3U4Sk5oUG1HNGZjaGNzVGpidnZJTXBOZmx3MmorYVZweXBIZWdHTFROc0V5NVBWSjVGbnZMVGlPbDloSU1IU09PVWtHQ0I0WXZFdGNKZHlkQW9jWkxFMi9ETUo5UXRCbmJrVnFYaC8zbEdmaXU2cHpkYUx4RzRZUDFFMjlGakVwamQzMUR1OWF1d3ZZMW9kMXZKWlVZTms1OHZiODhvOGQ3UFovc1ZNbmJERE8wUnIzZE91TDNMeWE1UFJBNkU2c09GaC9ndUxJeWVob0F5OTdiaHlvOHQwZDBxSmMvWWxVL3JVMVh5WlRpUTREODVrcjhXSHNSVGUydGVEZDN2OTExS3lLbkFyQ01MaWQxTTMxYkpvWnQ5NDVzRzgwbWNhUmRMZk55Mm1hb09oUnZKcXpGZFdIanhkQlBSRVJFUkRTWU9MTGQ0VnhqS1Q3TC93Ni9IbUpadHlvUkJLeU1tb2JFMEhINHF2Z2s5cFNsMjAxbjdjNFl2eWc4T25LcFdLMjhzS1VhLzhyZGozT045c1dkSklLQVdacVI4SmJLdTd6ZnF1anBhR3B2eGZxc3JiallYQ0crYngzRnRkS2JETmhaa29KdlM5TlFxMisyT3hmcEhZaVhKdjRTUVFvZlNBUUJxMk5tNGsvWlgzWDdYUjRhc1JnQkNqVytMa25CZndxTzJ1MVBMUUJZR0RZZXZ4MnhDSEtKRE41U0JSNGZ0UXpQcEgxaUY1RDNsWi9Hbkk3Z09URWdEbjV5RlJwZFBHandrM3RqYXVCUUFKYWcxVjNJczFYZVZvOTdUcndOSTh6UUd3M1FtOW9Sb0ZEanJZUjdJWmRJY2JUcVBGSnFMN204L3UyY3ZUalQySDBCTGlra2VETmhiWmR0Ym8rYkJ3R1d3TzlzVGZaSTN3anhlLzdZaXdjdmZaRVlPdGJ1K0lYeHYwQmhTelhlenRtTCtuWXQvcHo5RmNLOUF1eCt6NHp6ajhHd2pvSnArOG96SFBZRzcwd3VXUDQ2Nlc0YWViUktJNDZrdTFMUjFvQU1tNWtsellZMkJDbDg0Q2YzZHRwK2FlUmt4S3FDOGVqSXBaWUhGNzBvd0VaRVJFUkU1QWtNMnphMkZQMkFPbjBMZmpQOE9uaDFoRjgvdVRmdUhyb0FOMGRQeDFmRlAySjNhYnJUZGNtMkpJS0FSMFl1RVlQd3hlWUtQSi94SDd1UWFtVXltM0dzK255M2ZRdno4c2RMbllJMkFMdVI3UnA5TTU1STNlUnlMWEpwYXgwK0x6Z3E3cDA4TVNBT1VrRmlkdzluQWhScWZKci9QYllVT1Zhbk5nTTRXSkdGTm1NN25obHpJd0RMVk83SmdVUHN0cmpLcUN0QVJWc0R3cno4SVJVa21Cc3lDcnRMMDV4KzNyeVEwZUxQN3NlYWk2alh0M1Radjg3cU80WFczd3kvRGlxWkV2WDZGcng3OFlDTHF5eXFkYzA5bXFiZCtTRkhaMU1EaDJKbXgxcnRneFhadUM1c3ZFT2IyK0xtaXErM2w3aWVudTBPbmNOMnZHOEVSdnBHQUxBOFlEREQ4cURDMXVxWW1RQXNvOXJiWEV5N3QyVWRVZFozTTJ0Z1FrQXNKZ1RFZHRubSs2cHpkbUc3c2IwVlFRb2YrTXRWRG0xVlVnWG1oNHdCWU5sVC9mdXE3djg4RVJFUkVSRjVHcWVSZDVKVWtZWEhVajZ5VzdjS1dOWW0zejEwQWQ2YWRtKzNVNE5uQkkwUTErRWF6U2E4ZG5hbjA2RGRHemxOWlVpdHkrdXlUV1ZiUTdkRnYyd0RzRUlpUTRqU3I5dlBMbXlweGxZblFkdldzZXJ6T05kWUtoNWI5NDIyTWdNNFVKNGhIczhQY1QyVmZHSG9UMVBJOTVYM2ZGMjVNN00wOGVLSStvYWNmZDJPenJxRFhDTERBeDFWdjNXbWRueVcvNzNUZGp0TFV0QmkwQ0dyb1FqbmJYNTI3amJPUHhvUjNvRjIwN3MvempzTUFGZ1VQZ0VQamxqc01PNCtWQjJLS1lGREFBRGZsS2Fpb1YyTENPOUEzRGZzV3BjUEd1UmRUQ1B2N3VGRVo1MGZhRmtMdjJtVXZnNXRsMFZPRVIrT2ZWT1NLaTZYSUNJaUlpSWFUQnpaZHFKSzE0aS9udjBhSTN6Q2NWdmNITHVDWThGS1gvejNtSlZJcXNqRXYzTDJPeDBWbmhVY0w3NCtYbjNCWWNTd0wwN1dYT3ozUFh4a1hnanBGRmJVUFZpVG5seVozYU0xMHlkcUxvanJ3RWY2UlRpY1Q2ckl3bTF4Y3lFVkpCamxGNFVRcFo5REJmWW83eUNNOEEwSFlIbDRrRzd6Y0tDM0FoVnFQQlIvUFFEZ1FIa21UdFgyLzJmWUV6ZEZKU0RNeXg4QXNLUDRsTU4wZnF1MHVqejhNZU0vOEpaNXR1alhMUjBqMUtkcUw0b1BpcllYLzRnZ2hROXVqRXJBa29oSk1KcE5kbHVoV1VmZG13MXQyRjc4SXdJVmF2d2pZUzFrZ2hURnJUVk9pK3RacTVFN0c5bTJYVWU5cGVnRVBuWHhBT0x6T1kvRFN5cUgzbWgvanhwOUV3QkFvL1NCQUVIY3Exd3BrZVBHcUdsaVgvZjA4K0VNRVJFUkVaRzdNR3gzSWJlNUhDOW5iOE1JbjNEY1BtUXVwblNzcndXQTY4SW13RmZtalZmT2JIY0lvdkcrUHdYTjlCNVcwZTVPb2JhcXgyMFZFaGttQnNSaGhHOFlvcnlERU80ZGdBaXZRS2ZCdWljamp2a3RQZnZzd3BZYThYVlF4elpTdHVyMExUaFZld2t6TlNNZ0FMZ21kSXpEOU9URXNKK21PeCtveU94eFliVE9wSUlFdnh1OUFuNXliMVMyTmVERFM4bDl2RlB2VmVzc3diQ3N0UTVidTVsK25kZFM2ZEcrREZXSGl1dkNqMVNldFp1VnJtZ2JiZ0FBSUFCSlJFRlU4ZEdsUTJKUnZTbUJRNkNTS3FBMTZqSFNOd0l6Tk1NQkFGOFdIa2V6b1EwQWNLSTZCL05DUnVPMjJMazRYSG5Hb1lhQlhHTDU2OFRnWkdUYmVnNUFsN1VQbEZKTHU5Wk9JOXZXbjZsTWtFS2o5QkdQYjR4S0VOZHhieTM2QVZxRHJyc2ZDUkVSRVJIUmdHRFk3b0hjNW5Lc3o5cUtTUUZ4ZUhUa1VnUjNqQTdQMEl6QURaRlQ4RzJudGNmQk5xUEhWYm9HdC9TaHFiMnQyell5UVlwZnhzM0dpc2dFY1ZxdE8vUTB3TFRaVEpYM2RyRkYwLzd5REhFdDh6VWhvKzNDdGdCZ1FjZmFZcVBaaEtUeW5oZEdzeVVBZUNqK2VvenpqNEVad0Q4dTdFR2JVUStOd2dkaDNnRUk4L0pIdUZjQUNyWFZPT3FCOWIzZlY1M0hQY01XWWtQT3ZpN1hMMGVwZ25wOWI3WE1xOXZybXRwYjBkZ3hYZjdXdU5rQWdQT05wU2hxcmJGclo0WVpyNS9iaGY4WnV3b2JjdmFLU3gzdTZDZ1NXTkhXZ0c5TDA4WDJueGNjeFp6Z1VRaFFxSEJMOUV4OFZtQS9PdDNWbW0wZm15cmlydlpZbDB1a1lpRTVYYWRBYmpzN0pGcWxRYld1Q1lFS3RiaXV2RWJYaEc5YzFBQWdJaUlpSWhvTUROdTljTHErQUUrbmZZSlhKdCtPY0MvTGRsNDNSODl3Q051MlUyYTdLejdXVTkzZFJ5cEk4UHo0MVhhRnB3cGFxbkd1c1FTbHJYV29hS3RIUlZzREt0b2E4Tm1jeDl6U3A4NjhiQUsycTBDVldwdUhLbDBqUXBSK0dLSU9RWXhLZ3lLdEpRU085WThSMTVDbjFGNXlPZjI2TzNjT25TOFdKTk1aMi9IYkVZc1E1dVZ2TjdvS0FKL2tIWEc0TmxqcDA2TVFMTzJpM0lIQmJNVC9udm5LYmcyN00yOGwzTnZ0NTNRMlAzUU01b2VPNmJLTmRacjJwSUE0ek5KWWxqVHNLazExMmxacjFPT0Z6TTNpOGF6Z2VQSDMwS1pMaCt6V1A1ZTIxdUZ3MVJrc0RCMkhsZEVKMkZPV2J2ZHIxRlhZOXJVSjIvVjY1MVhYbFpLZkhoQzFkZnI5VTlwYUo3NGVvZzVCZWwwKzFnNU5GQjhxZlp4L1pFQzJjeU1pSWlJaTZpbUc3VjVxYU5kaTQ4V0QrTU80V3dCWVJySER2UHhSMGZiVENIYXJzUjJxanVEcHJIcXlKeXlQbkNxR3BLYjJWdnpsN05mSWJpaHlhT2U0QVZYM3JOdVhkU2U4WTUweUFKZmJXSmxoUmxKNUZtNkxtd1BBRWg2dDYzZHRLMmJ2c3ltbTFsdG04MCtUejcya2NrVGI3UHV0TmVoUW9iTThkRGpUV094dzdjTWRsZHI3cTd1ZzdXbFNRWUw3aGw4THdMTDIvWGoxQllUYjdQZnVqRUlpd3oxREV3RllIaXlkcU1seGFMTzE2QWNraG82RlVpTEhyYkd6OFU3SHZ0eTJvOUxPd25hb3plK05PaGNQVVd6M3RHOHgySWZ0d3BacW1HSDUvUnZmTWMzZCt0RGhkRjBCamxTZTdmSzdFUkVSRVJFTk5JYnRQdWdjWWxWUys3WFFwYTIxR09GaktmSTF5aThLeHpwVk52ZUVCVFpCZFhQUmNhZEJHK2hiK0E5U09GYUFkbWFNZjdUNE9yZXAzR1c3QXhXWnVEVjJOaVNDZ0d0Q0xHRmJMcEdKVmNPcmRJMUlyZTI2OG5wWE1odUtNTTQvQm1WdDlTaHJyYlA4MXpHeVB4RFZ5SHZxNXU5ZTYzSGJyNjU1R2dDd3V6UU43OWtVTW5QRlQ2NUNwSGNnQU9DTHdtUGR6b3dRQUR3U3Z3U2hYdjR3bWszNDRPSkJ1L01TUVlCQ0lrTlRleHN5NmdveEtUQU9pOEluWUh2eGp5aHZxNGZDWnRaQWQyRzdjMUU4SzVYZHpBajdwUXV0UmoxS1cyc1I1UjJFQ2Y0eEdPc1hKWDdXdjNMM2RmbmRpSWlJaUlnR0E4TjJIOWhPZHdVY1IzRXo2Z3JFc0owWU9nYWY1WC9mN2Q3Yy9SVnRNL1g1VXJQcm9sc1RBK042ZmUrWm1oSGQ3Z1h1SjFlSmE3RUJ5MmlqS3pXNkpxVFY1U0VoYUJqQ3ZQd3gwamNDb1Y3KzRzam1nZkpNc2RwMFg2VFg1ZmU1aXZuNnJLMUk2MmFMTmNBeWNyeGwzbE45K295QjBOaXV4UTgxT1FqM0NzVGh5alBkdHI5ditMVjIwOU5mbUxBR2NrRUtoVVFHdVVUcXRKQ2VWSkRnVjNGejhjYjViN29OMjNHcVlBQ1c0bWpXNG1hZCtYWVVPZ01nRm1XemRhYWhCRkhlUVhidFByeVViRGVyaElpSWlJam9jc0d3M2VIVzJObllXdlJEajlaWVh4UDYweDdSWmEzMURtdUxEMVJrWWxYMERFZ0VBWDV5RlI0Y3NRai92TEM3SC9HeGU3YmgxTlhlMlY1U09YNFpPNmZYOTc0bWREUU9WR1Fpczc3UTZYa0J3SU1qcmhNRFYyTzdGdDkzRTg3M2xaOFd0MVNiRXp3S0VSMVRuRTFtTTVMS00zdmRSM0tVWEhFR3RmcG1tTXpkLzg0cnNLazRMeFVrMERpcEpnOVlmcCsxR3ZTQUlFQWxWVmdxeWhmL1lCZXduWVh0NFQ1aEFJQkNiYlhMUGdRcTFPTHJaaWRGK2RMcThyQTRmSUo0Zkt6Nmd0TXR5TzRldWdDaFh2NUlyc2gyMjNadm1abVprRWdra0Vna2tFcWw0djhLZ3VEd25yV2RzMlBiOTRpSWlJam82c2F3M2VGWGNYT1JHRG9PdTh2UzhGM1ZPZFRyV3h6YVNBVUpGb1ZQd0YxREZvanY3U3BOY1doWDFscVBYYVVwV05teC8rL0NzSEh3bGludzRjVmtoeW0wWGxJNUZvZFBCQURzTEhHOFYwOFZ0ZFNJKzFQL0ttNHV6alFVMjMxV3NOSVhUNDVhTHU3LzNCc0NCRHc3OW1hOGs3c2ZSeXJQMkQwMDhKRjU0ZjdoMTJGTzhDanh2WS96dWk5V2RhcWpBRnFRd2dmVE5NT2c2WmlxbmxwM0NUVjlMSXpXVS81eUZjYjRSeUhNeXg4N2lrOTU5TE1HVTIrQzVzR0tiTXdMR1lONmZRdksydXBRcTJ0R3MwR0haa01ybWcxdGFHcHZnOWFvZzlhZ2d4bVdJbVd2VDcwYk5ib21hQlMrZGcrY09sY1NEMUNvRWRreDgrSjhGMnZaeC9uSGlLODdqMzVMQlFubWhZeTJlMi9UcFVOTzd4T3RDc0swb09HSVVXbmNGcmFUa3JxZnV0OWJnaUNJWWIzemEyc1k3NnBONS9hdXpnTndlZDYyTDUxZjkvUzl2bHpUM1gySWlLNFcwZEhSaUk2TzdyNGhFVjJWR0xadFJIZ0g0TjVoQzNIdnNJVW9hYTFGc2JZV2plMWFDQkNnVWZvZzNqZkNiZ3VqRTlVNTJHMnpOWkt0ai9PT0lFYWxFZmZtbnFXSng0eWdFY2h0TGtkSmF5ME1KaE5DbFg0WTVSY0pMNmtjL3lrODFxKys3eTAvTFlidE1DOS8vSFBhUFVpcnkwZGpleXRDbEg0WTd4OER1VVNLVC9PL3c2ODd0bmJxcWFTS1RGd1hOZ0ZQakZxRzIrUG00bHhqS1hTbWRnUXIvVERlUDlxdXluZFNSU2FTS3JyZnNzc3lncDJGTmJHekVPWDkweFQ0ZldWOUw0em1qQUFCc1dvTlJ2dEZZWlJ2SkViN1JTS2lZeTF6VGxQWlZSMjJlOE5vTnRsVkplOU9ma3NWWHNyYWdvejZRaGpOSm96dVdFTU53R0hKeE5UQW9XSmh2ak1ObHFKMFN5SW1vVTdmakliMlZyU2JEQmpsRjRWcnc4WUJzT3hQM21pek5FTXVrZUxwMFN2RnZiK3Rsa1pPZGxwUlBxeGpwNEFTYlcyUHY4OWdNSnZOTUp2Tk1KbmNzMlBCMVlBL0N5SzYyc3laTTRkaG0raG5qR0c3UTcyK0JRRTIwMWlqdklQc1FxQXRuYWtkMjRwT1lrdlJDWmRyaTQxbUUvNmN2UjEzRFoyUDVaRlRJUkVFU0FRQkkzMGpNTkkzd3FGOW03Ri9hN3FUeWpNeDBqZFNuR2FybE1qRmJaK3M5cFNsWTJ2UkQ3ME8yL3ZLTWxEYVdvOWZ4ODFEcUplL1hiRXJLNlBaaEsrS1QrS3ovTytkM01HNUF4V1orRVhzVExHS2RZMnVDU2wxbDNyVnQ4NVVVZ1VtQk1RaXZ1UG5QTUkzM09XZTN6cHVGZFV2YVRicjRrTnM5cGJ2dkxXWGRTMTR1OG1BOUhyTE5Vc2pKbU9JT3NUcGZXMW5lTWdsTXZ4KzdFM2lReXVkcVIxTjdXMElWdnBpWlZRQ0RsVmtpMXZIQVpZUmNHdGh1SzZtclBmVytQSGpZVEtaWURLWllEUWF4ZGVkMzdNOVozMXROcHNkenB0N01MV2ZpSWlJaUs1c0ROc2Q3ai81SGlZSERzRjQveGdNVVljZ3dqc0FmbklWRkJJWjJveDYxTGRyVWRCU2hkUDFCVGhXZmFGSFZhME5aaU0rdkpTTVBXWHBXQncrRVJNQ1loSGhIUWh2cVJ3Nm93RlZ1a1pjYUNyRmQxWG51aXdvMWhObUFHL243TVdwMm91NFBueWlPQXF2TmVwd29ha00zNWFtSWFXMjcwRjJXOUVQT0YyWGoyV1JVekRPUHdaQkNoL29USlppVjJsMWVkaGZub2t5bTcyUWU2S3lyUUhuRzB2RlVkR2tpcXdlclMvdVNyRFNEK3ZHcm5KNnJ0blFodk9OcGJqUVZDYitSKzR4dFdQOVBRQ1UyeFFzaS9BT3hNU09MZWxTNi9MRmgwcjVMVlVPWWR0b05tRm5TUXIybEZsbWk0UjUrZVBwTVRlS3hRYWIybHZ4Y3ZZMitNaTg4TWZ4cXlFVHBIaDY5STFZZC9vemNWLzNhRldRV013dHI0dENnYjIxYU5FaXQ5M0x5aHE2cmYvYitiV3I5NXkxNzgwOWJGL2JzaDdidnQvNXZmNWUwOTNyWThmNk44T0hpT2h5dzFGdG9wODNodTBPQnJNUnAyb3Z1bTJOcDYzUzFqcjhPKzl3cjYvcnpkWlFWaWRyY25HeUp0ZnQ5d1dBaTgwVitPZUZQWDI2MWhtVlRJa2g2bEFBbHNKYisvdXh0N1pWb2JZYU5mcG1hQlErNGw3YVp4dUtjYmF4RkNYYUduRWVRcFFxQ0lFS05RSVZhb1FwZnhxcEQxYjZJRXJsZkVhRExTbCtLbkRsTDFlSjExUzNOWG04OHZ4QW02V0pSNU9oRlEzdHJXaHViMFdicVYxY2x4MnM5TU9pOEFuaTFuT0ZMZFYyVThCdmpaMHR6bHpZVy9iVGtvdVA4dzVqYjlscGVFdmxrQWxTNk0wRzVEVlhvckhqSWRhYzRGRjRKUDU2c1VKOXRhNEpMMlo5S1U0TjMxK2VpY1hoRXhDckRzYi9tN0FHcjUvN0J1VnQ5V0w5QThDeVRPQnlabDFQTFpWS0I3a25sNDlaczJZTmRoZUlpSWlJM0laaG13Yk5vckFKOEpKYXRsRkxyYzF6dVNWVWI3MTJkaWRxZEUwdTkzTUdnTGNTN25YNi9zUHhTM3I5ZWF0alptSjF6RXdBd0l1WlgrSjBmZjltS1Z4dWZqVmtMbUk3dHU2eU1nTndWc3BxZThtUDR1dHgvdEYySWR4Mk83WTZmUXZxbkJRaEJDd0YvbTZOblMwZW4yc3NzZnlhMmhSaGUvL2lBWVI3K1l0TEJ0NmVmaDlxZGMzUWRFeG5MMm10OVhpaFBTSWlJaUtpcm5EL0dSb1VBZ1RjRURsWlBIYTJoVk5mbldzczZUSm9VKzljYks1d2VLOXowRGFhVGZpaTRCaVNLN0xGOTBLOS9NVjJIK2NmNmZIV2Q5OVZuVU5qdXhabW1MR2w2QVNleS9qQ0lUaTNtNHg0S1h1YnVJZTRwWWpoVCt2RysxUFpuNGlJaUlqSUhUaXlUWU5pWWRnNGhOdFVqZmJFOVAydTlIVXEvYy9SdnJMVEtOWFd3VXNxaDF3aWcweVFRQ0lJTUpwTmFESG9VS1N0d2VuNkFvYzZCc2tWMlpnWUVBZVpJT2xWdllCaWJRMWV5dG9HYjVuQzVkN3VnS1hnMnQvUGY0dnZxODVqV2VSa0RGV0hvZFdveC83eURMYyt2Q0VpSWlJaTZndUdiUnB3by8waWNkK3doZUp4YjBZOXIxVFBwUDBmQUtDdTNmblU2ZTQ4bnJvSkFIcFVtTStWR2wwVDFtZHQ3ZlYxNXhwTGNhNkwvYkc3OG03dWZyRmdXVy9rTnBmM3VLMm5haTBRRVJFUkVmVUh3ellOaUxjUzdrV2h0aG9CQ2pWRyswV0owNHVUSzdPN0xlaDJOZWhOZUhTbXNLWC8yMWkxR2R1UlZwZlg3L3YwOWpPSmlJaUlpSDZPR0xacFFFU3BnaHlxZlA5UWs0dTNMK3dicEI0UkVSRVJFUkY1RHNNMkRZaXkxanFFZVBuQmFEWWh2N2tLZTh0TzQxQmw5bFUvZlp5SWlJaUlpSDZlR0xiSktYY1hFSHY0MUFkdXZSOFJFUkVSRWRIbGpGdC9FUkVSRVJFUkVia1p3ellSRVJFUkVSR1JtekZzRXhFUkVSRVJFYmtad3pZUkVSRVJFUkdSbXpGc0V4RVJFUkVSRWJrWnd6WVJFUkVSRVJHUm16RnNFeEVSRVJFUkVia1p3ellSRVJFUkVSR1JtekZzRXhFUkVSRVJFYmtad3pZUkVSRVJFUkdSbTEyeFlkdExLaC9zTGhEUnp3RC9yaUVpSWlLaXZyaGl3M2FRM0dld3UwQkVQd1A4dTRhSWlJaUkrdUtLRGR0ai9DSUh1d3RFOURNd3hpOXFzTHRBUkVSRVJGZWdLelpzenc0YU9kaGRJS0tmZ2RsQjhZUGRCU0lpSWlLNkFsMnhZWHRDUUN4SG5JaklvOGI2UldGQ1FPeGdkNE9JaUlpSXJrQlhiTmdXQVB4MjJDS29aY3JCN2dvUlhZVjhaRjU0Y05naUNJUGRFU0lpSWlLNklsMnhZUnNBSXJ3QzhOOGpiMlRnSmlLMzhwRjU0Wm1SS3hEaEZURFlYU0VpSWlLaUs1U2cxK3ZOZzkySi9pcHJxOGM3bHc3Z2JHUEpZSGVGaUs1d1kveWk4TnRoaXhpMGlZaUlpS2hmcm9xd0RRQm1BSm4xaFRoZW00T3pqU1dvYlc5R203RjlzTHRGUkpjNUw2a2NRWElmalBHTHd1eWdlRXdJaU9YVWNTSWlJaUxxdDZzbWJCTU5wSmFXRnJ6Ly92c0FBTFZhamZuejUyUDM3dDBBZ0hIanhtSHg0c1VPMTZTbnArUFFvVU1BQUM4dkw5eDMzMzJReStVRDFtY2lJaUlpSWhvNFYvU2FiYUxCb2xhcm9WS3BBRmlDdDBhakVjOFZGUlU1dldiczJMRlFLaTMxQmRyYTJuRDI3Rm5QZDVTSWlJaUlpQVlGd3paUkg0V0VoSWl2bTVxYUVCQmdXZVBiMk5pSXhzWkdoL1lLaFFJVEowNFVqMU5UVTJFMmMySUpFUkVSRWRIVmlHR2JxSTlzdzNaVlZSV2lvNlBGWTFlajI1TW5UNFpFWXZsalYxOWZqN3k4UE05MmtvaUlpSWlJQmdYRE5sRWZoWWFHaXE4ckt5dnR3blpoWWFIVGE5UnFOVWFPSENrZXA2U2tlSzZEUkVSRVJFUTBhQmkyaWZySWRtUzdjOWd1TGk1MmVkM1VxVlBGMXlVbEphaW9xUEJNQjRtSWlJaUlhTkF3YkJQMVVVQkFnRmhOdkxHeEVUS1pEUDcrL2dBc1JkT2FtcHFjWGhjYUdtb1h6Rk5UVXozZldTSWlJaUlpR2xBTTIwUjlKQWdDZ29PRHhlT3FxaXBFUmthS3h5VWxKUzZ2dFIzZHZuRGhndE9DYWtSRVJFUkVkT1ZpMkNicWg4N3J0bTNEZG1scHFjdnJoZzRkS2xZdk41dk5PSFhxbE9jNlNVUkVSRVJFQTQ1aG02Z2ZPbGNrNytuSXRpQUltRDU5dW5pY25aMk41dVptejNTU2lJaUlpSWdHSE1NMlVUOTBIdGtPQ2dxQ1Vxa0VBTlRVMUtDdHJjM2x0V1BHaklHZm54OEF3R2cwY25TYmlJaUlpT2dxd3JCTjFBOUJRVUVRQkFFQVVGZFhCNFBCWURlNlhWWlc1dkphaVVTQ0dUTm1pTWRaV1Zsb2FXbnhYR2VKaUlpSWlHakFNR3dUOVlOTUpvTkdvd0ZnV1h0ZFhWMk5pSWdJOFh4WDY3WUIrOUZ0ZzhIQWZiZUppSWlJaUs0U0ROdEUvZFRWdXUzdXdyWlVLclViM2M3TXpJUldxM1YvSjRtSWlJaUlhRUF4YkJQMWsrMzJYelUxTlFnTEM0TkVZdm1qVlY1ZURvUEIwT1gxWThhTWdhK3ZMd0NndmIwZGFXbHBudXNzRVJFUkVSRU5DSVp0b242eVRpTUhMR0ZiTHBlTGhkT01SaU1xS2lxNnZMN3o2UGJwMDZmUjJ0cnFtYzRTRVJFUkVkR0FZTmdtNnFmT0k5c0FlaldWSEFER2poMExIeDhmQUlCZXIwZDZlcnFiZTBsRVJFUkVSQU9KWVp1b24zeDhmS0JRS0FBQXJhMnRhR2xwNlhYWTdqeTZuWmFXQnAxTzUvN09FaEVSRVJIUmdHRFlKbktEenFQYm5TdVNtODNtYnU4eGJ0dzR1OUZ0cnQwbUlpSWlJcnB5TVd3VHVVSG5kZHRxdFJyKy92NEFBSjFPaDlyYTJtN3ZJWlZLTVgzNmRQRTRQVDBkZXIzZS9aMGxJaUlpSWlLUFk5Z21jb1BPWVJ1d1g3ZGRVbExTby91TUd6Y09hclVhQU5EVzFzYTEyMFJFUkVSRVZ5aUdiU0kzNkM1czkyVGROZ0RJWkRLNzBlMjB0RFNPYmhNUkVSRVJYWUVZdG9uY3dGMGoyd0F3ZnZ4NGNYUzd0YlVWS1NrcGJ1b2xFUkVSRVJFTkZJWnRJamRRcVZSUXFWUUFMTVhObXBxYUVCUVVCS1ZTQ1FCb2FtcENjM056ais0bGs4a3djK1pNOFRnbEpRVXRMUzN1N3pRUkVSRVJFWGtNd3phUm05aU9ibGRYVjBNUUJJZXE1RDAxZnZ4NEJBWUdBZ0FNQmdPT0hUdm12bzRTRVJFUkVaSEhNV3dUdVVubnNBMzBmU3E1UkNMQi9Qbnp4ZVBzN0d6eG5rUkVSRVJFZFBsajJDWnlFM2NWU2JNYU9uUW9ZbUppeE9QdnYvKytuejBrSWlJaUlxS0J3ckJONUNiT3duWllXQmdrRXNzZnM2cXFLdWgwdWw3ZDg1cHJyaEZmNStmbm82Q2d3QTA5SlNJaUlpSWlUMlBZSm5JVDI3QmRXMXNMczlrTXVWeU9rSkFROGYyeXNySmUzVE0wTkJSanhvd1JqNy83N2p1WXplYitkNWFJaUlpSWlEeUtZWnZJVFpSS3BiaGxsOUZvUkdOakk0RCtUU1VIZ0xsejUwSW1rd0d3ckFYUHpNeDBRMitKaUlpSWlNaVRHTGFKM0Nnb0tFaDhYVnRiQzZEL1lkdkh4d2NKQ1FuaThkR2pSN2tWR0JFUkVSSFJaWTVobThpTnJOdDFBVUJkWFIwQSs3QmRYbDRPazhuVTYvdE9tellOZm41K0FBQ2RUc2RpYVVSRVJFUkVsem1HYlNJM2NqYXlyVmFyeGFCc01CaFFXVm5aNi92SzVYSWtKaWFLeDJmUG5rVnhjWEgvT2t0RVJFUkVSQjdEc0Uza1JzNUd0b0grVHlVSGdHSERobUg0OE9IaWNYSnljcDlHeVltSWlJaUl5UE1ZdG9uY3lObklOdUNlc0EwQWlZbUprTXZsQUN6Ymk2V2xwZlg1WGtSRVJFUkU1RGtNMjBSdTVPUGpJNGJoMXRaV3RMYTJBckFQMjczZC9zdVdyNjh2WnM2Y0tSNmZPSEVDemMzTmZiNGZFUkVSRVJGNUJzTTJrUnNKZ29DQWdBRHgyRHFWWEtQUlFLbFVBZ0JhV2xwUVgxL2Y1OCtZTW1XS09JTGUzdDZPcEtTa2Z2U1lpSWlJaUlnOGdXR2J5TTJjVFNVWEJBRVJFUkhpKy8yWlNpNlZTbkh0dGRlS3gzbDVlVGh6NWt5ZjcwZEVSRVJFUk83SHNFM2taclpoMjdaSW1ydkNOZ0JFUjBkajBxUko0dkdoUTRjNG5aeUlpSWlJNkRMQ3NFM2tacDR1a21ZMWQrNWMrUHY3QXdEMGVqMzI3OS9mNzNzU0VSRVJFWkY3TUd3VHVabnQ5bCsyWVRzOFBCeUNJSWp2VzR1bjlaVkNvY0QxMTE4dkhoY1VGQ0FqSTZOZjl5UWlJaUlpSXZkZzJDWnlNOXNDYVkyTmpUQVlEQUFBdVZ5TzBOQlE4Vng1ZVhtL1B5c3FLZ29KQ1FuaThYZmZmWWVHaG9aKzM1ZUlpSWlJaVBxSFladkl6V1F5bVRpOTIydzIyMVVldDEyM1hWSlM0cGJQbXoxN3RsMTE4bjM3OXNGc05ydmwza1JFUkVSRTFEY00yMFFlNEtwSVdsUlVsUGphSGV1MkFVdTRYN0praVRoRnZhU2tCS21wcVc2NU54RVJFUkVSOVEzRE5wRUh1RnEzYlZza3JhS2lRcHhpM2w5aFlXR1lNV09HZUh6MDZGR1VsWlc1NWQ1RVJFUkVSTlI3RE50RUh1Q3FJcmxhcllhdnJ5OEF3R2cwb3JLeTBtMmZPV1BHRElTSGh3TUFUQ1lUdnZubW0zNFhZU01pSWlJaW9yNWgyQ2J5QU51UmJkdHA1SUQ3dHdDemtrcWxXTDU4T2J5OHZBQUF6YzNOMkx0M0w5ZHZFeEVSRVJFTkFvWnRJZy9vdkdiYk52RGFobTEzRlVtejh2WDF4ZEtsUzhYai9QeDgvUGpqajI3OURDSWlJaUlpNmg3RE5wRUhlSHQ3dzl2Ykc0Q2xRbmh6YzdONHpqWnNsNWVYdTMza2VjaVFJWGJydDQ4ZlA0NmlvaUszZmdZUkVSRVJFWFdOWVp2SVExd1ZTUXNPRG9aQ29RQUF0TGEyT2t3emQ0ZFpzMlloSmlZR2dHWDdzVDE3OXFDbHBjWHRuME5FUkVSRVJNNHhiQk41aUt0MTI0SWcyTzIzN2M1MTIxWVNpUVJMbHk2RldxMEdBTFMwdEdEMzd0MHdtVXh1L3l3aUlpSWlJbkxFc0Uza0lhNHFrZ1B3ZU5nR0xKWFBseTFiSnU2L1hWeGNqSU1IRDNya3M0aUlpSWlJeUI3RE5wR0hkQlcyUFZXUnZMT29xQ2pNbXpkUFBNN0t5c0twVTZjODlubEVSRVJFUkdUQnNFM2tJWjBya3RzS0R3OFhSNXpyNitzOXVwNDZJU0VCNDhlUEY0Ky8vLzU3NU9Ua2VPenppSWlJaUlpSVladklZL3o4L0NDVlNnRlkxa3pyZERyeG5FS2hRRWhJaUhqc3lkRnRBTGoyMm1zUkd4c3JIdS9kdXhmbDVlVWUvVXdpSWlJaW9wOHpobTBpRHhFRUFRRUJBZUp4NTlIdDZPaG84WFZ4Y2JGSCt5S1JTTEI4K1hKeHROMWdNT0Rycjc5R1kyT2pSeitYaUlpSWlPam5pbUdieUlPNldyYzlrR0ViQUpSS0pWYXRXaVZXS05kcXRkaStmYnZkaURzUkVSRVJFYmtId3phUkIzVzFidHUyU0ZwTlRRMWFXMXM5M2g4L1B6L2NlT09Oa01sa0FDd1BBSGJ0MmdXajBlanh6eVlpSWlJaStqbGgyQ2J5SU51OXRtdHFhdXpPZVhsNTJhM2JMaWtwR1pBK2hZZUg0NFliYmhDUGk0cUt1QWMzRVJFUkVaR2JNV3dUZVZCWEk5dUFaV3N1cTRHWVNtNDFmUGh3eko4L1h6ek96YzNGbmoxN0dMaUppSWlJaU55RVladklnMndMcERVME5EaUUyWmlZR1BIMVFJMXNXMDJkT2hXelpzMFNqeTljdUlCOSsvYkJiRFlQYUQrSWlJaUlpSzVHRE50RUhxUlFLT0RqNHdNQU1KbE1xSyt2dHp0dnUyNjdxcW9LYlcxdEE5cS9XYk5tWWNhTUdlTHh1WFBuY09EQUFRWnVJaUlpSXFKK1l0Z204akNOUmlPKzdseVIzTnZiRzhIQndlS3hwL2ZiZG1iT25EbElTRWdRajdPenMzSHc0TUVCN3djUkVSRVIwZFdFWVp2SXcyeUxwSFVPMjhEQWJ3SG16RFhYWElNcFU2YUl4NW1abVRoMDZOQ2c5SVdJaUlpSTZHckFzRTNrWWJaaCszSXFrdGJaZ2dVTE1HblNKUEU0UFQwZFI0NGNHYlQrRUJFUkVSRmR5UmkyaVR5c054WEpxNnFxb05QcEJxUmZ6aVFtSm1MQ2hBbmljV3BxS3ZidjM4OHE1VVJFUkVSRXZjU3dUZVJodG1IYjJUUnlsVW9sdGpHYnpZT3lidHRLRUFSY2UrMjFHRGR1blBoZWRuWTJkdTdjaWZiMjlrSHJGeEVSRVJIUmxZWmhtOGpEMUdvMUZBb0ZBRUN2MTZPbHBjV2hqZTBXWUlNNWxSeXdCTzVGaXhaaDJyUnA0bnQ1ZVhuWXNtVUx0RnJ0SVBhTWlJaUlpT2pLd2JCTk5BQjZVeVN0c0xCd1FQclVGVUVRTUcvZVBDeFlzRUI4cjZLaUFwczNiMFpEUThNZzlveUlpSWlJNk1yQXNFMDBBTHBidDIwYnRxdXFxdERhMmpvZy9lck9sQ2xUc0h6NWNraWxVZ0JBZlgwOS92T2YvNkNpb21LUWUwWkVSRVJFZEhsajJDWWFBTjJOYkh0N2V5TTBORlE4SHV5cDVMYmk0K054ODgwM1E2bFVBZ0MwV2kyMmJObUMvUHo4d2UwWUVSRVJFZEZsakdHYmFBQjBON0lOQUxHeHNlTHJ5MkVxdWEzbzZHamNldXV0VUt2VkFJRDI5bmJzMkxFRFdWbFpnOXd6SXVvUG5VNkhjK2ZPb2FDZ29NdDI5ZlgxT0hmdUhLcXFxdnI5bWZYMTlTN1BPYXRwUVVSRWRLVmkyQ1lhQU4xVkpBZnNpNlJkYm1FYkFEUWFEWDcxcTE5Qm85RUFzRlJPUDNEZ0FQYnYzdytEd1RESXZTT2l2dmp3d3cveDFGTlA0ZVRKazEyMjI3QmhBNTU2NmlsVVZsWjIyYTZ4c1JGSGp4NTFlVDRqSXdQMzNYY2Z2djc2YTRkelJxTVJUei85Tk5hdFc0Zm01dWFlZlFFYU1ILzV5MS93NElNUER1b3lwMlhMbG1IWnNtWEl5TWl3ZS85eTZCc1JrVE95d2U0QTBjK0J2NzgvQkVHQTJXeEdVMU1UOUhxOVdLSGNLaW9xQ2xLcEZFYWpFUTBORFdoc2JJU2ZuOThnOWRnNUh4OGZyRm16QnJ0MjdSS251bWRuWjZPeXNoSXJWcXlBdjcvL0lQZVE2Q2ZMbGkzcjh2eDk5OTJIMWF0WGUrU3pUNXc0Z2RUVTFGNWY5L0RERDlzZDMzNzc3VjJPQkhmbjIyKy9kWGt1TFMwTnUzYnRna2Fqd2J4NTgxQmRYZTNRUnFQUm9LaW9DTWVQSDhlb1VhTVFGaGJtdEoxY0xvZS92ei8rOHBlL0lEMDlIZXZYcjBkQ1FvSkR1eEVqUmlBNE9CanZ2ZmNlb3FLaTdOcHMyN1lOQlFVRldMSmtDWHg4ZlByNGpTMzBlajFPbkRnQmIyOXZUSjgrdmR2MnJuNnZkUFh6dTFJNSs2NEtoUUpCUVVFWU0yWU1saTlmanJGanh6cTBPWDc4T1BSNlBZcUtpakJ5NU1pQjZHcVBYYzU5NjZtVWxCUzB0TFJnMXF4WkR2OCtJS0lyRjhNMjBRQ1FTcVh3OS9jWC85RmNYMTl2dDBZYkFHUXlHU0lqSTFGVVZBUUFLQ29xc3R2dituTGg1ZVdGVzI2NUJjZU9IY09wVTZjQVdJcTZmZmJaWjFpeVpBbUdEUnMyeUQwa3NxZlJhSnorNDdVL2dlN3JyNzlHWGw2ZXkvTitmbjdZdFd0WHIrL2JPV3hiMlJaUjdJblMwbEtZVEtZdXo3L3l5aXN3bTgyb3FhbkJmZmZkNTdUZHA1OStpdmZlZXc4bWt3bm56NS9IWFhmZDViVGRxRkdqOE1ZYmIrQ1JSeDdCNDQ4L2psZGVlUVgvL09jL0VSNGVqb0tDQXJ1UjZsV3JWdUhkZDk5RlNVa0p2THk4QUFCTlRVMzR2Ly83UDJnMEdpUW1KaUk3TzF0czM1ZS9COTk4ODAwY09uUUlmL3pqSDN2VVBpSWlBbnE5SGpVMU5lS3hNems1T1RoKy9Eam16NStQSVVPRzlMcGZseFBybnd1ejJZeVdsaGFVbDVlanZMd2NodzRLUkdIREFBQWdBRWxFUVZRZHdpOS8rVXVIWCt0YmJya0ZoWVdGbCtYZjhaZHozM3JLYkRiakwzLzVDeFlzV0lELy91Ly9IdXp1RUpHYk1Hd1REWkRBd0VBeGJOZlYxVG1FYmNBeWxkd2F0Z3NLQ2k3THNBMEFFb2tFOCtiTlEzaDRPUGJ0MndlOVhnK2RUb2V2di80YU0yYk13T3pac3lFSXdtQjNrd2dBOE13enoyRGl4SWx1dldkcWFtcVhVNisvL2ZaYjNIUFBQWGJ2WldabTRuLys1Mzh3Y2VKRXZQTEtLNzM2dlBmZWU2OVg3YnNhRVM4ckt4T25hdDk3NzcwSURRM0ZwazJic0hyMWFvU0hoOXUxUFhUb0VGSlRVekYvL254Y2M4MDErUGpqanpGanhneE1uanpacnAyMW5rTmtaQ1NlZU9JSi9PbFBmOElycjd5QzExNTdEUnMzYmtSS1NvcERQOTU1NXgySDkycHFhdkQ3My8vZTdyM2VqaTRuSlNVaE9Ua1p5NVl0dzZ4WnMzcDB6UWNmZklDTWpBeXNXN2RPUEhibThjY2ZCd0NINzM4bDZ2em5vcnk4SEo5Ly9qbjI3OStQTDc3NEFpTkdqTUNjT1hQRTg2NGV0RndPTHVlKzlkUzBhZE53NDQwMzR1dXZ2OGFVS1ZPd2VQSGl3ZTRTRWJrQnd6YlJBTkZvTk9KSW1LdDEyN0d4c1RoMjdCZ0FTMFZ5czlsOFdZZFc2NVRRblR0M2lpTkNKMCtlUkhsNU9aWXVYUXFWU2pYSVBTVHlqQmRmZkZGOC9jQURENkM0dUxqYlVKaVptUWtBbUR0M3JpZTcxbTBmL3Z6blA2T2hvUUVQUGZRUWJyenhScFNYbDZPNXVSbGZmZlVWWG4vOWRmajUrU0V0TFExSGpoeEJSRVFFTkJvTkhubmtFUWlDQUpQSmhKMDdkMkxtekprWVAzNjgwOCtZTzNjdWxpNWRpcXlzTEZSV1Z1TGVlKy9GbWpWcm5MWjkvdm5uRVJFUmdZY2Vlc2d0MzYrbHBRWHZ2LzgrL1B6OEhCNTJVTmZDdzhQeDVKTlBvcjYrSGovKytDTjI3dHhwRjdiSjgrNisrMjRjUG53WUd6ZHV4Snc1YzhTSFdFUjA1V0xZSmhvZzNXMy9CUUJoWVdGUUtwWFE2WFRRYXJXb3FhbEJjSER3UUhXeFR3SUNBbkRiYmJjaEtTa0o1ODZkQTJBcDhQYnBwNTlpeFlvVkxxZGpFbDN0Tm0vZWJMZjd3STgvL2dnQU9IdjJMRXBMU3gzYVAvamdneDd2VTFOVEU5cmEydkRNTTg5ZzRjS0ZBQ3doNjVsbm5zR0xMNzZJNDhlUFk4bVNKY2pJeU1EZXZYdng2S09QWXNPR0RmRDE5UVZnZWNqdzJHT1BZZCsrZlM3RHR2VzdDSUxRNWRyVC9QeDg2UFY2eko4LzMyMHpEM2JzMklIR3hrYXNYYnVXUWFXUEZpNWNpQjkvL0JHNXVibUQzWldmSFc5dmI2eFpzd1liTjI3RXRtM2JjT2VkZHc1Mmw0aW9ueGkyaVFaSVQ3Yi9FZ1FCMGRIUnVIanhJZ0JMYUwzY3d6WmdLWTYwZE9sU1JFWkc0dENoUXpDWlRHaHBhY0htelpzeGZmcDB6Snc1RTFLcGRMQzdTVFNnRGh3NElCWVN0SFhvMENHbjdRY2liTStaTXdlMzNub3JxcXFxc0huelpydHppWW1KYUdob3NIdi9zODgrYzZnTVBtL2VQRVJGUlludC9QejhzSFRwVXJzMlNxWFM0Yk5kRlNINzVKTlA4TWtubnppOEh4MGQzYXZwOHlhVENkOTg4dzFrTXBsRGYvcXJjOSt0MDgwQngybnVPcDBPMjdadHc1RWpSMUJXVmdhNVhJN2h3NGRqNWNxVlRrZUtyZmQrNVpWWEVCQVFnRTJiTmlFakl3TUdnd0VUSmt6QUF3ODhnSmlZR0pqTlptemZ2aDE3OXV4QldWa1oxR28xWnN5WWdYdnV1UWNCQVFGdSs2N1dRcGQ2dmQ1bFAyMGZqdGkrSHhNVGc0OC8vaGcvL1BBRG1wdWJFUm9haW9VTEYyTE5talZPSDd6MDltZmxTay82RmhvYWluLy8rOTlJU1VtQlRxZERYRndjYnIvOWRwZExEWHJidDhyS1NtemV2QmtwS1Ntb3FhbUJYQzVIVEV3TVZxMWFoY1RFeEI1L2x5VkxsdURqanovRzd0MjdjZnZ0dC9QL080bXVjQXpiUkFQRWRtUzdycTdPNVJUeDJOaFlNV3dYRlJWaDZ0U3BBOWJIL3BvNGNTSkNRME94YTljdU5EYzN3MncyNCtUSms3aDQ4U0t1di81NmhJV0ZEWFlYaVFaY2Q5UExyZFBRdTlKZFpmWGVTRTVPN3ZienJHcHJhN0ZwMDZZdTIwUkhSL2M0M0FZR0JtTHQyclhkdG52ampUZDZkRDliV1ZsWnFLdXJ3N1JwMDl5K2s0TjFoazVaV1JrQTEwWDNxcXVyOGR4eno2R29xQWlDSUVDajBVQ3IxU0lqSXdNWkdSbTQ3YmJiWEs0dnpzL1B4Ny8vL1c5eFJvQldxMFZLU2dxZWVlWVpiTml3QVI5OTlCRU9IandJUHo4L2VIbDVvYUdoQWZ2MzcwZHViaTdlZlBOTnlHVHUrU2RkUlVVRkFEaXRLOUtWMnRwYS9PMXZmME4xZFRXQ2dvSWdsOHRSV2xxS1R6LzlGSm1abVhqNTVaZnQrdGlmbjFWdmxaV1Y0WC8vOTMraDFXcmg3KytQbHBZVzVPYm00cVdYWHNJTEw3eUFHVE5tMkxYdmJkL09ueitQNTU1N0RscXRGbEtwRklHQmdkQnF0Ymh3NFFKT25EalJxN0N0VnFzeGRlcFVuRGh4QWxsWldaZzBhWkpiZmdaRU5EZ1l0b2tHaUplWEYxUXFGYlJhTFl4R0l4b2JHNTF1bFJVWEZ5ZStMaTR1aHRGb3ZLS2ViSWVIaCtQWHYvNDFEaDQ4aUp5Y0hBQ1dva2RmZlBFRlI3bHBVS3hidHc2Q0lFQ2xVaUV1TGc2SmlZbTQ0WVliQnVYMzRaWXRXMUJmWDQvZi9PWTN2YnJ1cHB0dTZsWDdQWHYyUUtmVGRkbkdIZHRhMlQ0RWVPdXR0K3p1Nld4a1dxMVc5Nmp3VTEvQ2RucDZPZ0JneXBRcHZiNjJPOWFDYWRidjY2em9udEZveE1zdnY0eWlvaUpNbVRJRmp6LytPRUpEUTJFMm01R1VsSVEzMzN3VFgzenhCYVpPbmVwMEN2Nm1UWnV3YXRVcTNINzc3WkRKWkVoTFM4UDY5ZXZSMk5pSVAvemhEeWdzTE1RVFR6d2gvdnoyN05tRGYvN3puOGpMeThQUm8wZXhZTUdDZm45UGc4RWcvaHIyZHIzMisrKy9qOWpZV1B6MXIzOUZXRmdZakVZamR1M2FoZmZlZXc4WkdSbll1WE1uYnI3NVpnRDkvMW4xMW9jZmZvZzVjK2JnZ1FjZWdMZTNOMHBMUy9IY2M4K2hvcUpDTFBwbjFaZSt2ZlBPTzlCcXRaZytmVHArOTd2ZmlROTdMbDI2aFB6OC9GNzNkOUtrU1RoeDRnUk9uejdOc0UxMGhXUFlKaHBBMXFmZGdHVVV3Rm5ZRGdnSWdJK1BENXFibTlIZTNvNnlzckplYi9zejJMeTl2YkY4K1hMazVPUWdPVGtaV3EyV285dzA0R1F5R1h4OWZhRlVLdEhhMm9xR2hnYWNPWE1HWjg2Y3dlSERoL0h5eXk4N25lN3NTZnYyN1VOeGNYR3Z3M1p2cDVnZlBueTQyN0J0YmRkYktwWEs2ZDdWbzBhTlFtdHJLd0RMNkxrekJvTkIzSEhCM2F3UDkrTGo0ejF5Lys0a0p5Zmp3b1VMaUltSndRc3Z2Q0NPZkF1Q2dFV0xGaUVuSndjN2QvNS85dTQ4cktrei9SdjROeVNFSmJMdlFVUkFVU3N1SUZwRXJkcHFyYmkxTHRPcFl6dHQ3ZFE2MDZ2YWRtWisxdTc3dERwZHA5cE9yZTNZNmFxaUZ0dTYxTFZhbDdvZ1loVmtYMldIU0ZnQ0pPOGZlWE1ta1FSSVNFaUE3K2U2dU13Slo3blA0WUM1ei9NODk1T0M3Ny8vM21nQ0dSMGRiZEJhR2hzYmk5bXpaMlBuenAzSXo4L0hnZ1VMY1B2dHR3dmZuejE3TnZidDI0ZU1qQXlrcGFWMUs5bldhRFRJenM3RzVzMmJrWldWaFlDQUFKTkY3VXh4Y1hIQkN5KzhJUHhPaWNWaUxGaXdBTVhGeGRpOWV6ZDI3OTR0Sk52ZHZWYm1DZ2tKd1dPUFBTYjBKcFBMNWJqdnZ2dXdidDA2NU9Ua29LNnVUdmovMkpMWWRMM1I1czJiWjlDcklqSXkwcUxweUhUM01NZk5FL1YrVExhSmVwQ3ZyeStLaTRzQmFMdVNSMFJFR0YwdlBEeGNtR2MyUHorLzF5WGJPa09IRGtWb2FDZ09IejZNek14TUFQOXI1WTZQajhmTk45OXN0YTZQUkRmNjdydnZESmFycXFxd1k4Y09KQ2NuNDlLbFMvajAwMC94eUNPUDJDazYrM24vL2ZlRk9iamZlT01OczdjZk9IQ2drR3lucEtRSUNjek1tVE9GVmxkVHlmYTFhOWRzTmpaZDEvM1pYa1VaZFdQeEZ5eFlZTFNMZVd4c0xGSlNVdkRiYjc4WjNkNVlWK09SSTBkaTU4NmRBR0MwcTM1MGREUXlNakpRVVZGaGRyenIxcTBUNXRtdXE2c1RIcFNFaFlYaHVlZWVNM3NlK3FTa0pLTVByMjYvL1hiczNyMGJwYVdscUs2dWhxK3ZiN2V2bGJsdXYvMzJkc08yOUZ1TXk4cktoR1Ria3RoOGZIeFFVVkdCSTBlT0lDNHVEazVPVHQyS1Z6Y0ZuKzZlSnFMZWk1OXlpWHBRVnlxU0EwQkVSSVNRYk9mbTV0cDFxcUR1Y25kM1IxSlNFcUtqbzNIdzRFR2hsZnZYWDM4VldybHZuTnVYeUJiOC9QencwRU1QUVN3V1krdldyZGk3ZHkrV0wxOE9aMmRuZTRmV28yNU1pTXdwUkhiajJIRnp1K0ozOVZpV2pGRlhLQlFBSUZSTzcybTZWc2l2dnZvSzI3ZHZiL2Q5WGNFeFUvT2ZHK3Z0bzM4dW9hR2g3YjZ2UzRodkxHYldGYnJwR2tVaUVRWU1HSURSbzBkanlwUXBtRGx6Wm9kVjVFMHg5ZkI0MEtCQndtdmRlTzd1WGl0ekdYc0FvMTlVVHI4WGlDV3hMVm15QkJzMmJNQ0JBd2VRbVptSk8rKzhFOU9uVDRlcnE2dEY4ZXArcmpjV0p5U2kzb2ZKTmxFUDZrcEZja0Q3NGNUSnlRbHF0UnFWbFpXb3I2ODN1NVhCMFF3Wk1nU2hvYUZDRnoxQSs4RGhtMisrUVV4TURCSVNFamhWRC9XSU9YUG1ZT3ZXcldodWJrWlJVWkhKSk1FV21wdWJMZXJOc1dIREJyUFcxN1ZTOWlldHJhMEFZTGVISjBxbEVzRC9rbGhUV2xwYWpMN2YyWU1MWS9lTnJnVlZvOUYwSlVRRE4xYnU3aTVUMTEyL2xiZXRyUTFBOTYrVnVZeGRXLzI0OUsrZkpiSE5uVHNYM3Q3ZTJMeDVNd29MQy9IKysrOWo4K2JOdVB2dXU3Rnc0VUt6VzdwMVAydmQ5U0tpM292Sk5sRVA2bXF5TFpWS0VSb2FLb3h0ek12THM4cTROWHR6YzNNejJzcDk4ZUpGWkdSa1lQejQ4WWlOaldYWGNySXAvZC9EcHFhbUhqMTJmWDI5UlMydnUzZnZ0a0UwV2tWRlJWYXRkbTZ2WStrcWVEYzNOMXZjb3RnZHJxNnVVQ3FWZVBubGx6RnUzTGdlUDc2ajBtOEIxbzFuZHVSclpXbHNreWRQUm1KaUlrNmVQSW1kTzNjaVBUMGRtemR2UmtGQkFaNTQ0Z216WXRDMXRQZDBUUWtpc2o1K29pWHFRUjRlSHBCSUpHaHRiVVZEUXdNYUd4dmg1dVptZE4zdzhIQWgyYzdOemUwVHliYU9ycFg3MkxGalFuZDVsVXFGNDhlUEl5MHREVk9tVEVGMGRMU2RvNlMrU244Y3BKK2ZuMVgzWFZ4Y2pBc1hMaGd0SUZaZVhvN0d4a1pFUlVXWnZWOXpLNGN2WGJxMHkxMXdmWDE5OGVDREQzWnAzZlhyMTVzVng0MkNnNFB4NG9zdmRycWVKZU82Zlh4OFVGdGJpNXFhR3J1TTI1Ykw1Ymg2OVNyeTgvTWRMb0hzQ1pXVmxVYmZ2M3o1TWdCdDRxajd1VGp5dGVwT2JFNU9Ua2hNVEVSaVlpSlNVbEt3Y2VORy9QVFRUMWkyYkpsWlU2bnBXdFgxaDU0UlVlL0VaSnVvQjRsRUluaDdld3NmU21wcWFrd20yeEVSRVRoMjdCZ0E3WHpidlcwS3NNNjR1YmxoNXN5WkdEdDJMSTRlUFNvOFdMaCsvVHArK09FSG5EOS9IcmZjY292ZGloMVIzNVdjbkF4QU93YlczTG1FOVdrMEd1VG41d3RkdHBjdFd5YlVZbmo5OWRmYnJYL3ExQ2tBd0toUm95dytwaTI0dTd2ajFsdHY3ZEs2OGZIeDNmbzdKSkZJRUJZV1p2SDJIWkhMNWNqTnpVVlJVWkhOL203b2h2Y1k2eEVSSHgrUHExZXY0c2NmZjhUY3VYT05qbnZXYURSUXE5Vjk2bSs1enQ2OWV6RjkrblNEUW1RYWpVWW9WSGp6elRjTDNha2QrVnBaSzdZNzdyZ0RHemR1QktBZE1tWE8zNXFpb2lJQXhzZnBFMUh2d21TYnFJZjUrUGdZSk50eXVkem9lbjUrZnZEdzhNRDE2OWVoVXFsUVVsSmlzdytwOWhRUUVJQkZpeFloSnljSFI0OGVGVnJqU2t0TDhjMDMzeUE2T2hxVEowODJtRTZGcURPN2R1MkNTcVhDakJremhOYWgydHBhZlBQTk4vanh4eDhCd0dDYUpRRDQ0b3N2c0hmdlh2eis5Ny92dEt2em0yKytpWFBuemdsRnVRRHRCL0JwMDZaaHpKZ3g3YWI3VWFsVVFwTC84ODgvWTlpd1lRWnorOXFUcFYyN3pTbXMxdDFqZGNXd1ljTncvUGh4WExseXhXalBBbXNJQ0FoQVdWa1pUcDQ4aVFrVEprQ3BWQXExSnViTW1ZUHZ2dnNPeGNYRmVPNjU1N0J5NVVxRWg0Y0QwUDc4ejUwN2g2Ky8vaHJQUFBNTS9QMzliUktmUGFXbnArTzk5OTdEUXc4OUJKbE1CcVZTaVUyYk51SFNwVXNRaThYNDNlOStKNnpyeU5mS2t0aWVmZlpaM0gzMzNSZzVjaVJFSWhFMEdnMVNVbElBYU1leW0vdC85NVVyVndBQXc0Y1B0K0taRVpFOU1Oa202bUYrZm43Q2ZMQWRWU1FIdEszYmFXbHBBTFRqdHZ0aXNxMFRHUm1KOFBCd3BLV2w0ZVRKazhLWXRjek1UR1JuWnlNdUxnN2p4bzJ6eTFoTTZuM3E2K3Z4eFJkZjROTlBQNFdQancrY25KeFFYVjBOalVZRGtVaUVQLzd4ajVneVpZckJOdHUzYjBkVFV4T1NrNU03VFFocmEydlIwdEtDbTIrK0dXUEhqc1hZc1dPRkQrUTZMNzMwRWxwYVd0RFcxb1oxNjlhaHJLd01RNGNPUlVGQkFWNTQ0UVdNR3pjT0sxZXVGTmF6RjEyVmRuTjBOR1dZYm54NWZYMDltcHViRGNhZCt2ajQ0UDc3Nys5MC8yKy8vYlpaOFFEQStQSGpzWG56WnB3K2ZScjMzbnV2V2RzdVg3N2NvS0wzOHVYTEFRQ2ZmUEtKd1hwVHBrekJ0bTNic0dmUEhwdzhlUklORFEzQzFGeSt2cjVZczJZTlhubmxGYVNscFdIbHlwWHc5UFNFaTRzTGFtcHEwTnJhQ3JGWTNHZHJVaXhhdEFqSnljazRjT0FBZkh4OGhITUd0TU1DOUI5QU9mSzFzaVMyczJmUDR1elpzM0J6YzRPbnB5Y1VDb1hRNDJYNTh1Vm1GLzg4ZmZvMEFOanNvUkVSOVp5KytSZWZ5SUhwajhIcXFFZ2FBQXdlUEZoSXRuTnpjOXNsQjMyTldDeEdiR3dzaGc4ZmpsT25UdUhDaFF2UWFEUm9hMnZEcjcvK2lnc1hMbURVcUZHSWk0dGo1WExxVUVKQ0F2THk4cENabVltYW1ocUlSQ0lFQkFRZ0ppWUc4K2JOdzdCaHc5cHRNMnZXTE96ZHV4ZXpaczNxZFA5UFB2a2t2THk4T2t3R2dvT0RVVjVlanFlZWVncnA2ZWtJRHcvSGE2KzlodnI2ZW16Y3VCR25UNS9HSTQ4OGdpVkxsdUQzdi85OWg4ZDcrT0dIT3o5cFBmb3Q3cDF4YzNQRDFLbFR6ZHEvcVdSNzc5NjkyTGh4STl6YzNGQmJXNHMzM25nRGE5YXNnVlFxeFQvKzhRKzR1TGdZdmZZM0Nnb0tNcnM0VkhoNE9LS2lvcENkblkzOC9QeDJEejg2VWxwYTJ1R3l6ckpseTZCVUt2SHp6eitqb2FHaFhRK0djZVBHNFlNUFBzRFdyVnR4L3Z4NVZGZFhvN201R1hLNUhLTkhqOGFjT1hNTXBwenFTK0xqNHhFWEY0ZlBQLzhjVjY5ZWhZdUxDOGFNR1lNbFM1WVlyWHJ1eU5mSzNOZ2VmUEJCSEQ5K0hBVUZCYWlvcUlDWGx4Zmk0dUl3Zi81OHM0ZU41T1RrSUM4dkR5TkdqT0MwbUVSOWdFaWxVcGsvWHdRUldheWlvZ0pmZlBFRkFPMDhueDIxOHFoVUtuejAwVWZDOUI4UFB2aGd2K3BPWFZOVGc1OS8vaGs1T1RrRzc0dkZZdHgwMDAySWo0K0hsNWVYbmFJak1xMnVyZzQ3ZHV6QXJsMjcwTnpjakp0dXVnblBQUE9Nd1FmMDQ4ZVA0NE1QUGtCdGJTMEdEaHlJeHg5L0hDTkdqRERZanptRnpvenByTEJhVWxKU2wxdWI5YjM5OXR2dHVwRWZPblFJNjlldmg0dUxDOWF2WDQvazVHUWNQSGdRQXdjT3hKSWxTeEFYRndkZlgxK0RNYjJtdExhMm9xV2xCYTJ0clhCemMrdHlDK2VoUTRld2J0MDZ6Snc1RTQ4Ly9yaFo1MFNXMGZVQ3NmWlVZdjNWK3ZYcmNmRGdRYXhkdXhhVEowKzJkemhFMUUxczJTYnFZZm9mdHV2cTZqb3NmQ2FWU2pGdzRFRGs1K2NEMEhZbDcwOGZabng4ZkRCLy9ud1VGUlhoOU9uVEtDZ29BS0NkZS9UaXhZdElUMDlIZEhRMHhvOGYzeWZIUUZMdjA5VFVoUGZlZXcvSGp4OUhTMHNMM056YzhNQUREMkRod29YdGZzOG5UWnFFbUpnWXZQdnV1emg1OGlSZWZQRkZmUGJaWjBhSFN0aXlHbmxOVFkxRjNiWnZsSjZlRG8xR2c4Y2ZmeHlSa1pGWXZYbzFuSjJkc1hmdlhtSC9JcEVJRW9rRVlyRVlZckVZVGs1T0VJdkZVS3ZWUW5MZDJ0cHFNTy94WjU5OTF1WGlVdE9tVGNPT0hUdHc0TUFCTEZ5NDBLeldiU0o3eThuSndhRkRoekJzMkRCTW1qVEozdUVRa1JVdzJTYnFZYzdPemtMaE00MUdnOXJhMmc2bkh4bzhlSEMvVGJaMUJnNGNpSUVEQjZLc3JBeW5UNTlHZG5ZMkFHMUJxb3lNREdSa1pDQXlNaEx4OGZFbUM4NFI5UVJYVjFjRUJnWkNKcE5oOXV6WldMQmdRWWU5VWJ5OHZQRGNjODloejU0OWNIVjFiWmRvNnhKU2MzVjF1OERBUUFRRkJlSHBwNTgyYS8rUFAvNTR1d1I0MGFKRmtFcWx3bkFYaVVTQ1ZhdFdZZmJzMlRoMDZCQnljM05SWDErUDF0Wld0TFcxQ1YrNmNmU3VycTV3Y25LQ2s1TVRSQ0lSbkp5Y3pLNFlMeEtKOE1RVFQyRFZxbFY0NTUxMzhNOS8vdE9pNjBmVTAxcGJXL0hPTys5QUlwRmc5ZXJWWGVvQlFrU09qOTNJaWV4Z3g0NGRRZ0k5ZCs1Y0RCa3l4T1M2TlRVMStNOS8vZ05BbTZpdldMR2l6eGJZNmFycTZtcjgrdXV2dUhMbGlrRUxHS0NkS21YOCtQRVlQSGl3ZllLamZrK3RWa09qMGZUSjZaMDZvMHVjN2Uybm4zN0NXMis5aGJ2dXVndC8rdE9mN0IxT244WnU1TmF4WWNNRzdONjlHMDgrK1NSdXUrMDJlNGREUkZiQ1pKdklEZzRmUG96VTFGUUFRR0ppWXFkVEFIMzY2YWVvcTZzREFOeDU1NTFNSlA4L2hVS0JzMmZQSWowOVhSalhydVBqNDRPWW1CaU1HREVDN3U3dWRvcVFpS2h2WTdKTlJHUWErMVlSMllHdnI2L3d1clBwdndBWVZMek55c3F5U1V5OWthZW5KNlpQbjQ0SEgzd1E0OGVQaDFRcUZiNm5LNjYyYWRNbTdONjlHM2w1ZWUxYXdZbUlpSWlJYktWLzkwVWxzaE56cHY4Q2dLaW9LSncvZng2QXRvQ0tvM1RWZEJReW1ReVRKazFDZkh3OExseTRnSXNYTCtMNjllc0F0RjE2czdLeWtKV1ZoUUVEQm1Ea3lKRVlPWEprdjZycVRrUmtLK1lXN3lNaTZrK1liQlBaZ1g3TGRsZVM3ZERRVUxpN3U2T2hvUUVORFEwb0tTbEJhR2lvTFVQc2xWeGNYREJod2dTTUh6OGVCUVVGU0U5UFIzWjJOdFJxTlFDZ3ZyNGVwMDZkd3FsVHB6Qm8wQ0RFeE1RZ0tpcXFYNDZ0SlNJaUlpTGJZckpOWkFjeW1ReFNxUlFxbFFvcWxRcjE5ZlVZTUdDQXlmVkZJaEVpSWlKdzZkSWxBRUIyZGphVDdRNklSQ0tFaDRjalBEd2NEUTBOdUh6NU10TFQwdzBlYkJRVUZLQ2dvQUN1cnE0WU1XSUVoZzhmanFDZ0lEdEdUVVJFUkVSOWlmalpaNTk5d2Q1QkVQVkgyZG5acUsrdkJ3Q0VoNGNiekw5dGpKT1RFekl5TWdBQVNxVVNzYkd4Tm8reEwzQjJkb1pjTHNmWXNXTVJGaFlHUU51YlFOZmEzZHJhaW12WHJpRTlQUjNwNmVsUUtCUVFpOFh3OFBCZ1YzMGlJaUlpc2hoYnRvbnN4TS9QRDlldVhRT2dMWklXSGg3ZTRmcGhZV0ZDYTdoQ29VQmxaU1g4L2YxN0l0UStJelEwRktHaG9aZzZkU295TWpKdzhlSkZWRlJVQ04rdnI2OUhhbW9xVWxOVDRlcnFpc2pJU0F3Wk1nU0RCZzNxOTlPdEVSRVJFWkY1K09tUnlFNzB4MjFYVlZWMXVyNUVJc0hnd1lPUm1aa0pRRnVWbk1tMlpWeGNYREI2OUdpTUhqMGE1ZVhseU1qSVFGWldsakM5R2dBME5UWGh0OTkrdzIrLy9RWm5aMmVFaDRkanlKQWhpSWlJZ0l1TGl4MmpKeUlpSXFMZWdNazJrWjM0K2ZrSnI3c3kvUmNBREJreVJFaTJzN096a1pDUVlKUFkrcFBBd0VBRUJnWml5cFFwcUt5c1JGWldGckt6c3cxYXZGdGFXb1NLNWs1T1RnZ0xDME5VVkJRaUl5TTdIR3RQUkVSRVJQMFhrMjBpTzlGUHRydlNzZzBBZ3djUGhsZ3NSbHRiR3lvcUtxQlFLRGlGbFJYNSsvdkQzOThmQ1FrSlVDZ1VRdUpkWEZ3c3JLTldxNUdmbjQvOC9Id2NQSGdRM3Q3ZUdEUm9FTUxDd2pCdzRFQzR1Ym5aOFF5SWlJaUl5RkV3MlNheUV3OFBEMkVNZG5Oek01UktKV1F5V1lmYlNLVlNEQm8wQ0xtNXVRQzBYY25qNHVKNkl0eCt4OVBURTNGeGNZaUxpNE5TcVVSdWJpNnlzckpRVUZBZ0ZGY0RnTnJhV3RUVzFpSXRMUTBBRUJBUWdFR0RCbUhnd0lFSUNRbUJxNnVydlU2QmlJaUlpT3lJeVRhUkhmbjYrZ3BGMGlvckt6dE50Z0Z0VjNKZHNwMmRuYzFrdXdmSVpETEV4TVFnSmlZR0twVUtlWGw1eU03T1JtRmhJUm9hR2d6V3JhaW9RRVZGQmM2ZVBRdEErek9XeStYQ1YyZFY1NG1JaUlpb2IyQ3lUV1JINWxZa0I0Q0lpQWlJUkNKb05Cb1VGeGQzcVVXY3JFY3FsU0k2T2hyUjBkRUF0QTlKQ2dzTFVWQlFnT0xpWXFoVUtvUDFxNnVyVVYxZGpmVDBkQUNBdTdzN2dvT0RFUlFVSkl3WDU4K1BpSWlJcU85aHNrMWtSNWFNMjNaM2Q0ZGNMaGZHRWVmbTVpSW1Kc1ltOFZIbmRPTzhZMk5qb1ZhcmNlM2FOUlFXRnFLa3BBU2xwYVh0a3UrR2hnYms1T1FnSnlkSGVFOG1rd25KdCs1Zkp1QkVSRVJFdlJ1VGJTSTcwcC8rcTZzVnlRRnRWM0pkc3AyVmxjVmsyMEU0T1RrSjNjVUJRS1BSb0xLeUVpVWxKU2dwS1VGeGNUSHE2K3ZiYmFkVUt0c2w0QzR1THZEejg0T3ZyeS84L1B5RUx5YmhSRVJFUkwwRGsyMGlPOUtmSjd1ckxkc0FNSFRvVUJ3NWNnUUFrSitmajRhR0JyaTd1MXM5UHVvZWtVaUVnSUFBQkFRRVlNeVlNUUNBK3ZwNlhMdDJEZVhsNVNnckswTlpXUm1hbXByYWJkdmMzQ3drNmZwY1hWM2g0K01ETHk4dmVIdDd3OXZiRzE1ZVh2RHk4dUk5UUVSRVJPUkFtR3dUMmRHQUFRUE1ya2l1Mnk0ME5CVEZ4Y1hRYURUSXpNekUyTEZqZXlCaTZxNEJBd1pneUpBaEdESmtpUENlUXFFUWt1L3k4bkpVVmxaQ3FWUWEzYjZwcVFtbHBhVW9MUzF0OXoycFZDb2szaDRlSGhnd1lBQThQVDBoazhuZzZla0pkM2QzT0RrNTJlemNpSWlJaU9oL21Hd1QyWm1mbjUrUU9IVzFJamtBREI4K1hPaEtucEdSd1dTN0YvUDA5SVNucDZkQkF0N1UxSVNxcWlwVVZWV2h1cnBhZUgxajlYTjlLcFZLcUladWpFZ2tncnU3dTVCNHU3bTV3ZDNkWFhpdFc5YTlabUpPUkVSRVpEa20yMFIyNXV2ckt5VGJYYTFJRG1qSGJSODZkQWhxdFJxbHBhV29xNnVEbDVlWExVT2xIdVRxNm9yUTBGQ0Vob1lhdk4vUTBJQzZ1anJVMWRVSmMzenJsanRLeEFIdEdIS2xVbW15MWZ4R1Vxa1VVcWtVTGk0dXdwZitzbFFxaGJPek15UVNpY0dYV0N3V1hqczdPME1zRmd1SnUwZ2tncE9URTBRaWtkSFhSRVJFUkgwRmsyMGlPN09rSWprQXVMbTVZZkRnd1VKUnJZeU1ERXlZTU1IcThaRmowYlZFaDRTRXRQdWVTcVZDWFYwZEZBb0ZybCsvanZyNmVpZ1VDdUZmcFZJSmpVYlQ1V09wVkNxb1ZDcWpSZDFzUWExVzk4aHhpSWlvdmNURVJDUWtKTmc3REtJK2hjazJrWjFaV3BFY0FJWU5HeVlrMjFldVhHR3kzYzlKcFZLaElKc3h1cGJ0Njlldm83R3hFUTBORFdob2FCQmUzL2l2T1lrNUVSRVJFUmxpc2sxa1o1WldKQWVBeU1oSU9EczdvNldsQmRYVjFhaXNyRFRZSDVFK2tVaUVBUU1HWU1DQUFWMWFYNlZTb2FXbEJVMU5UV2h1YmtaemM3TlF6RS8zdXFXbEJhMnRyY0svYlcxdGFHMXROZmhxYVdrQm9FMzJOUm9OMUdxMTBkZEVSRVJFZlFtVGJTSTdzN1FpT1FBNE96c2pLaW9LVjY1Y0FhQnQzWjQ4ZWJJdHc2VitSRGRtbTNON0V4RVJFWm1QMVdpSUhJRCt1TzNLeWtxenRoMDJiSmp3K3NxVksyd2hKQ0lpSWlKeUFFeTJpUnhBZDhadGg0ZUh3ODNORFFCUVgxK1BrcElTcThaR1JFUkVSRVRtWTdKTjVBRDB4MW1iMjdMdDVPU0VvVU9IQ3NzWkdSbFdpNHVJaUlpSWlDekRaSnZJQVZnNi9aZU9mbGZ5ek14TXRMVzFXU1V1SWlJaUlpS3lESk50SWdkd1kwVnljOGRkeStWeWVIaDRBQUNhbXBwUVVGQmcxZmlJaUlpSWlNZzhUTGFKSElDN3U3dFE4Ym1scFFWMWRYVm1iUzhTaVRCOCtIQmgrZkxseTFhTmo0aUlpSWlJek1Oa204aEJkR2ZjTmdDRFpEczdPeHVOalkxV2lZdUlpSWlJaU16SFpKdklRWFEzMmZiejgwTndjREFBb0sydGphM2JSRVJFUkVSMnhHU2J5RUYwWjY1dG5WR2pSZ212MDlQVHV4MFRFUkVSRVJGWmhoUTNvZ1VBQUNBQVNVUkJWTWsya1lNSUNBZ1FYbHVhYkE4ZE9oUlNxUlNBZHI3dTR1SmlxOFJHUkVSRVJFVG1ZYkpONUNCOGZId2dFb2tBQUxXMXRXaHBhVEY3SDFLcDFHQWFNTFp1RXhFUkVSSFpCNU50SWdjaGtVamc0K01qTEZzeTN6WmcySlg4NnRXcmFHNXU3blpzUkVSRVJFUmtIaWJiUkE3a3h2bTJMUkVZR0NoMFNXOXRiY1dWSzFlc0Voc1JFUkVSRVhVZGsyMGlCNktmYkZkVVZGaThIeFpLSXlJaUlpS3lMeWJiUkE1RXYwaWFwUzNiQURCczJEQTRPenNEMENidFpXVmwzWTZOaUlpSWlJaTZqc2sya1FQcDdsemJPaTR1TG9pT2poYVdMMTY4MksyNGlJaUlpSWpJUEV5MmlSeUloNGVITUhWWFkyTWpsRXFseGZ1S2lZa1JYbWRrWkVDbFVuVTdQaUlpSWlJaTZob20yMFFPeGxyanRrTkNRdURuNXdjQWFHbHBRV1ptWnJkakl5SWlJaUtpcm1HeVRlUmdyRkdSWEVlL1VCcTdraE1SRVJFUjlSd20yMFFPeGxyanRnRmcrUERoRUl2RkFJQ3lzaktVbDVkM2EzOUVSRVJFUk5RMVRMYUpISXcxazIxWFYxZURRbW5uejUvdjF2NklpSWlJaUtocm1Hd1RPUmpkT0dzQXFLNnVobHF0N3RiK1ltTmpoZGNaR1JuZEtycEdSRVJFUkVSZHcyU2J5TUc0dUxqQTA5TVRBTkRXMW9hYW1wcHU3Uzh3TUJBREJ3NEVBS2pWYXFTbXBuWTdSaUlpSWlJaTZoaVRiU0lIcE4rVjNCcmpyTWVOR3llOFRrdEw0elJnUkVSRVJFUTJ4bVNieUFFRkJnWUtyN3N6L1pmTzRNR0Q0ZVBqQXdCb2JtN0c1Y3VYdTcxUElpSWlJaUl5amNrMmtRUFNUN2F0MGJJdEVva1FGeGNuTEo4L2Z4NGFqYWJiK3lVaUlpSWlJdU9ZYkJNNW9LQ2dJT0YxZVhtNVZSTGo0Y09IdzgzTkRRQlFXMXVMM056Y2J1K1RpSWlJaUlpTVk3Sk41SUJrTWhuYzNkMEJBQ3FWQ25WMWRkM2VwN096TTBhUEhpMHNuejE3dHR2N0pDSWlJaUlpNDVoc0V6a29hNC9iQm9EUm8wZERMQllEQUlxTGkxRldWbWFWL1JJUkVSRVJrU0VtMjBRT3l0cmp0Z0Z0aS9udzRjT0Y1WFBuemxsbHYwUkVSRVJFWklqSk5wR0RDZ2dJRUY1Yks5a0dZRkFvTFRNekUvWDE5VmJiTnhFUkVSRVJhVEhaSm5KUXRtalpCZ0EvUHo4TUhqd1lBS0RSYUpDYW1tcTFmUk1SRVJFUmtSYVRiU0lINWVYbEJSY1hGd0JBWTJPalZWdWdZMk5qaGRjWEwxNkVTcVd5MnI2SmlJaUlpSWpKTnBGRHMxWHJkbmg0T1B6OS9RRUF6YzNOU0V0THM5cStpWWlJaUlpSXlUYVJRN1BWdUcwQUdEZHVuUEQ2N05temJOMG1JaUlpSXJJaUp0dEVEc3hXTGRzQU1HellNSGg3ZXdQUWRsTy9jT0dDVmZkUFJFUkVSTlNmTWRrbWNtRDZ5YmExNThSMmNuTEN4SWtUaFdXMmJoTVJFUkVSV1ErVGJTSUg1dVBqQTJkblp3Q0FVcW1FVXFtMDZ2NmpvNlBoNitzTEFHaHFhbUpsY2lJaUlpSWlLMkd5VGVUQVJDS1JVTWdNQUNvcUtxeStmLzNXN1hQbnpxRzV1ZG1xeHlBaUlpSWk2bytZYkJNNU9GdU8yd2FBSVVPR3dNL1BENEMyZGZ2OCtmTldQd1lSRVJFUlVYL0RaSnZJd2RrNjJiNnhkZnY4K2ZOczNTWWlJaUlpNmlZbTIwUU96dGJKTmdCRVJVVUowNHcxTnplemRadUlpSWlJcUp1WWJCTTVPRjlmWHpnNWFYOVZGUW9GbXBxYXJINE1ZMk8zYlhFY0lpSWlJcUwrZ3NrMmtZTVRpOFVHUmRKczFib2RHUmtwdEtLclZDcWNPM2ZPSnNjaElpSWlJdW9QbUd3VDlRSkJRVUhDNjJ2WHJ0bnNPUHF0MjZtcHFXaHNiTFRac1lpSWlJaUkrakltMjBTOVFIQndzUERhbHNsMlJFU0VjQ3kyYmhNUkVSRVJXWTdKTmxFdm9KOXNsNVdWMmZSWU43WnVLNVZLbXg2UGlJaUlpS2d2WXJKTjFBdjQrdnBDS3BVQ0FKUktKYTVmdjI2elk0V0hoME11bHdNQVdscGE4TXN2djlqc1dFUkVSRVJFZlJXVGJhSmVRQ1FTOWRpNGJRQ1lNbVdLOFByU3BVczJiMDBuSWlJaUl1cHJtR3dUOVJJOU5XNGJBRUpDUWpCOCtIQmgrY2lSSXpZOUhoRVJFUkZSWDhOa202aVg2TWxrRzlDMmJqczdPd01BU2twS2tKR1JZZk5qRWhFUkVSSDFGVXkyaVhxSkc0dWtxZFZxbXg1UEpwTmgvUGp4d3ZMUm8wZlIwdEppMDJNU0VSRVJFZlVWVExhSmVnbVpUSVlCQXdZQUFGcGJXMUZWVldYelk4YkZ4Y0hMeXd1QXRqRGJtVE5uYkg1TUlpSWlJcUsrZ01rMlVTL1MwMTNKSlJJSnBrNmRLaXlmT1hNR0NvWEM1c2NsSWlJaUl1cnRtR3dUOVNJOW5Xd0RRR1JrSk1MRHd3RUFiVzF0T0hyMGFJOGNsNGlJaUlpb04yT3lUZFNMNkNmYnBhV2xQWGJjcVZPbndzbEorK2NpS3lzTGhZV0ZQWFpzSWlJaUlxTGVpTWsyVVM4U0dCZ0lrVWdFQUtpdXJvWktwZXFSNC9yNittTE1tREhDOHBFalIyeGVvSTJJaUlpSXFEZGpzazNVaTBpbFV2ajUrUW5MWldWbFBYYnNoSVFFdUx1N0F3QXFLeXVSbnA3ZVk4Y21JaUlpSXVwdG1Hd1Q5VEwyNmtydTR1S0N4TVJFWWZtWFgzNUJVMU5UangyZmlJaUlpS2czWWJKTjFNdllvMGlhenNpUkl4RVlHQWdBYUdwcXdva1RKM3IwK0VSRVJFUkV2UVdUYmFKZVJqL1o3c2x1NUFBZ0Vva3diZG8wWWZuQ2hRc29LaXJxMFJpSWlJaUlpSG9ESnR0RXZZeWZueCtjblowQkFFcWxFdGV2WCsvUjQ4dmxjb3djT1ZKWTNyZHZYNDhWYWlNaUlpSWk2aTJZYkJQMU1pS1JDRUZCUWNKeVQzY2xCNEJiYnJrRkF3WU1BQUFvRkFvY1AzNjh4Mk1nSWlJaUluSmtUTGFKZWlGN2p0c0d0TVhTWnM2Y0tTeGZ1SENCYzI4VEVSRVJFZWxoc2szVUM5bXJJcm0rOFBCd2pCbzFTbGhtZDNJaUlpSWlvdjloc2szVUM0V0VoQWl2eThySzBOcmFhcGM0cGt5WkFnOFBEd0RBOWV2WDhmUFBQOXNsRGlJaUlpSWlSOE5rbTZnWGtzbGs4UGIyQmdDMHRiWDFlRlZ5SGFsVWF0Q2QvT0xGaThqUHo3ZExMRVJFUkVSRWpvVEpObEV2RlJvYUtyd3VMaTYyV3h5REJnM0NtREZqaE9YOSsvZWp1Ym5aYnZFUUVSRVJFVGtDSnR0RXZaUmNMaGRlbDVTVTJERVNZTktrU2ZEMDlBUUExTmZYc3pzNUVSRVJFZlY3VExhSmVpbjlsdTJTa2hKb05CcTd4U0tWU25INzdiY0x5K25wNmNqTHk3TmJQRVJFUkVSRTlzWmttNmlYOHZiMmhrd21Bd0NvVkNwVVZsYmFOWjZCQXdkaTdOaXh3aks3a3hNUkVSRlJmOFprbTZnWDArOUticzl4MnpxVEprMkNsNWNYQUVDcFZPTElrU04yam9pSWlJaUl5RDZZYkJQMVlvNVNKRTNIMmRuWm9EdjViNy85aHF0WHI5b3hJaUlpSWlJaSsyQ3lUZFNMM1RodTJ4R0Vob1lpTGk1T1dONi9mejlxYTJ2dEdCRVJFUkVSVWM5anNrM1VpL243KzBNcWxRTFFkdHV1cTZ1emMwUmFreVpOUWxCUUVBRHRlUEx2di84ZXJhMnRkbzZLaUlpSWlLam5NTmttNnNWRUlwSERqZHNHQUxGWWpEbHo1c0RGeFFVQVVGRlJ3ZW5BaUlpSWlLaGZZYkpOMU1zNVlySU5BSjZlbmdianR5OWN1TUR4MjBSRVJFVFViekRaSnVybEhLMUltcjZvcUNqRXhzWUt5eHkvVFVSRVJFVDlCWk50b2w0dUtDZ0lZckVZQUZCYld3dWxVbW5uaUF4Tm5qd1p3Y0hCQUxUanQzZnYzZzJWU21YbnFJaUlpSWlJYkl2Sk5sRXZKNUZJaEdRV0FFcExTKzBZVFh1NjhkdXVycTRBZ01yS1N1emJ0dzhhamNiT2tSRVJFUkVSMlE2VGJhSSt3Skc3a2dPQWg0Y0hrcEtTSUJLSkFBQlpXVms0ZmZxMG5hTWlJaUlpSXJJZEp0dEVmVUJJU0lqdzJoR1RiUUFZTkdnUXBreVpJaXlmT0hFQzJkblpkb3lJaUlpSWlNaDJtR3dUOVFINkZja3JLaW9jZGt4MFhGd2NSb3dZSVN6djNic1hWVlZWZG95SWlJaUlpTWcybUd3VDlRRXVMaTRJQ0FnQUFHZzBHb2NidDYzdnR0dHVRMUJRRUFCdHdiVHZ2dnNPalkyTmRvNktpSWlJaU1pNm1Hd1Q5Ukg2NDdaTFNrcnNHRW5ISkJJSjVzK2ZENWxNQmdDb3E2dERTa29LV2x0YjdSd1pFUkVSRVpIMU1Oa202aVAwaysyaW9pSTdSdEk1bVV5R3VYUG5DbE9XbFpTVVlNK2VQYXhRVGtSRVJFUjlCcE50b2o1Q1A5a3VMUzExMkhIYk9pRWhJYmpqamp1RTVheXNMQnc1Y3NTT0VSRVJFUkVSV1ErVGJhSSt3dDNkWFJpM3JWYXJIYllxdWI2aFE0ZmlsbHR1RVpaVFUxTng3dHc1TzBaRVJFUkVSR1FkVExhSitwQkJnd1lKcndzS0N1d1lTZGZGeGNVaE5qWldXRDU2OUNpdVhyMXF4NGlJaUlpSWlMcVB5VFpSSDlJYmsyMEF1T1dXV3pCa3lCQmhlYytlUGIwcWZpSWlJaUtpR3pIWkp1cEQ1SEs1VUhTc3Fxb0tTcVhTemhGMWpVZ2t3aDEzM0NITUY5N1cxb2FVbEJTSHJxcE9SRVJFUk5RUkp0dEVmWWl6czdPUXNBSkFZV0doSGFNeGowUWl3Yng1OCtEbjV3Y0FhR2xwd2M2ZE8xRmVYbTdueUlpSWlJaUl6TWRrbTZpUENRc0xFMTczdHE3WWJtNXVXTGh3SWJ5OXZRRUFLcFVLeWNuSnFLcXFzbk5rUkVSRVJFVG1ZYkpOMU1lRWg0Y0xyL1B6OCswWWlXVmtNaGtXTDE0TVQwOVBBRUJUVXhPU2s1TlJXMXRyNThpSWlJaUlpTHFPeVRaUkh4TVlHQWhYVjFjQWdGS3BSRTFOalowak10K0FBUU93YU5FaXlHUXlBTnJ6MkxadEd4UUtoWjBqSXlJaUlpTHFHaWJiUkgyTVNDVEN3SUVEaGVYZTJMb05BRjVlWGxpOGVESGMzZDBCQVBYMTlmajIyMjk3NWNNRElpSWlJdXAvbUd3VDlVSDZYY2w3MjdodGZUNCtQbGk0Y0tIUVVsOWZYNCt0VzdlaXNyTFN6cEVSRVJFUkVYV015VFpSSDZRLzMzWlJVUkhVYXJVZG8ra2VmMzkvTEY2OFdPaFMzdERRZ0czYnRxR3NyTXpPa1JFUkVSRVJtY1prbTZnUDh2THlFZ3FNcVZTcVhwK1krdnY3WThtU0pSZ3dZQUFBYmRHMDdkdTNvN2k0Mk02UkVaRWw4dlB6TFo2YXNLNnV6c3JSRUJFUjJRYVRiYUkrU3I5MXU3ZU8yOWJuN2UyTjMvM3Vkd1lQRVhidTNObXJ1OGtUbWVQVlYxL0ZZNDg5WnZSNzFkWFZXTHAwS1Y1ODhVVUFRRlZWRlpxYW1ub3lQTE9zWExrU1R6enhoTm5icGFlbjQ2R0hIc0t1WGJ0c0VKVldabVltVnF4WWdZOC8vaGdhamNia2VnOC8vRENTa3BKc0ZnZDFMaWtwQ1VsSlNVaExTN04zS0NhbHBhVUpjZlpWYjd6eEJsYXNXSUhHeGthenR1dk90ZWxvMjk1d1gxRC9JYkYzQUVSa0crSGg0VWhQVHdjQUZCWVdJaUVod2M0UmRaK25weWZ1dnZ0dWJOdTJEVFUxTldocGFjSE9uVHR4KysyM1kvanc0ZllPanh5VVdxM0d2bjM3Y1BEZ1FXUm5aNk81dVJrREJnekEwS0ZEOGVTVFR3cnp1anU2L1B4OEZCVVZHZjJlUkNKQmJXMHRhbXRyMGREUWdQLzd2LytEczdNem5uMzJXY2psOG5ici8rdGYvOElQUC94Z2RGL096czVDTXZ2dXUrOWk3OTY5Sm1OYXVIQWhIbnJvSVF2T3hqTCsvdjZRU0NUNDZLT1A0T3JxaWxtelpxR3FxZ3BQUGZXVTJmdjY5Ny8vYmZUOVk4ZU9vYkN3RUlHQmdSQ0pSQUNBeHNaRzVPZm5ZOWl3WWNKN3RxQlNxWER5NUVtNHVibGgvUGp4WGRyR1dMSWhrVWpnNit1THFLZ29KQ1FrWU9yVXFaQktwZFlPbHdnQWNPTEVDYWhVS2hRV0ZpSTZPdHJlNFpDTm5UMTdGa3FsRWdrSkNmeTcwZ1ZNdG9uNktQMks1S1dscFZDcFZIM2lqNkpNSnNPU0pVdVFuSnlNeXNwS3FOVnE3Tm16QndxRkFoTW1UTEIzZU9SZ0ZBb0ZYbnp4UlZ5K2ZCa0E0Tzd1RG45L2Y5VFcxdUxzMmJPb3E2dXpPTm0yUlV2VndJRURoU1R3eG1TNHZyN2U2UHUrdnI2SWk0c0RvSDJ3NE83dWpubno1dUhqanovR3FsV3JzSGJ0V3NUR3hyWTdsbGdzeHFPUFBtcnczc0dEQjNIbHlwVk8xMU9yMVhqLy9mY3RPTVB1Q1E0T3hnc3Z2SUQvKzcvL3cvdnZ2dzhQRHc5RVJVV1pmQWhoaVdQSGpnRUFici85ZHVHOTlQUjBQUC84ODdqLy92dnh1OS85em1ySHV0Rzc3NzZMdzRjUDQ5bG5uelY3V3o4L1ArRnZmR05qSTZxcXFsQmVYbzRUSjA1Z3k1WXRlT1NSUnpCcDBpUnJoMHlFaFFzWG9xQ2dBSkdSa2ZZT2hYcUFScVBCRzIrOGdhbFRwK0x2Zi8rN3ZjTnhlRXkyaWZvb056YzNCQVlHb3J5OEhHcTFHc1hGeFlpSWlMQjNXRmJoN3U2T0pVdVdJQ1VsUmZpUS9jc3Z2MENoVU9EV1cyK0ZreE5IeUJEUTJ0cUs1NTkvSGhrWkdZaU9qc2FLRlNzd1lzUUlBTm9QQzFldVhJR1BqNC9GKzlkL29HV01ScU1SNmdwMHRxNU9jSEN3OFBwZi8vcVgwWFZ1ZkgvVXFGRklTRWlBU0NSQ2Eyc3JBR0RCZ2dXUXkrVjQ5ZFZYOGR4enorR1paNTdCelRmZmJMQ2RrNU1UWnMyYVpmRGUxYXRYMnlYYnh0WnJhMnV6UzdJTkFNT0dEY1BxMWF2eHpqdnZBQUNDZ29KTXR0SWI4L0RERDV0TXppOWZ2b3hyMTY3Qnk4dkxvRGZRcFV1WEFNQ21QV2dPSERpQVE0Y09JU2tweWFLZVNILzcyOTh3ZXZSb1lWbWxVdUhTcFV2NDdydnZjT3JVS2J6NjZxdFl0bXdabGk1ZGFzMndpWERmZmZmWk93VHFRZkh4OFpnM2J4NisrKzQ3eE1iR1l1Yk1tZllPeWFFeDJTYnF3OExEdzFGZVhnNUFPd1ZZWDBtMkFjREZ4UVYzM1hVWDl1L2ZMeVFINmVucHFLK3ZSMUpTVXA5b3hhZnUrZmJiYjVHUmtZRVJJMGJnOWRkZk43Z25SQ0tSa0hoYnlsUTNaSjNHeGtZc1dyU29TK3NhYzJNQ3FVc1NUU1dXcnE2dWFHNXVGcGJIangrUGwxNTZDVjkrK1NWaVltTE1QcjZqMmJKbEMycHFhckJxMVNwTW16WU5OOTEwRXdJREE2MTZqTysvL3g0QU1IdjJiRGc3T3d2dm56dDNEaTR1THQyK1oweFJLcFg0K09PUDRlbnBpUWNlZU1BcSs1UktwWWlOalVWc2JDd09IVHFFdDk1NkMvLzk3My9oNys5djBHcFBSR1N1UC83eGp6aHk1QWcyYmRxRXhNUkVZY1lZYW8vSk5sRWZGaFlXaGw5Ly9SVkE3NTV2MnhTeFdJdzc3cmdEWGw1ZU9IWHFGQUFnTHk4UFc3ZHV4WUlGQzRUcTVkVC9ORFkyWXZ2MjdYQnljc0tUVHo3Wkx4Nit1THE2dGl1S05ucjBhSVBXVG4xcXRicmRlR3hqRmNLTnJkZlJkSUpkN1Y2dlZDbzdYVmYvd2NLeFk4ZFFWRlNFVmF0V0FZRFZFMjJGUWlGMElaOHpaNDd3ZmxWVkZiS3lzdUR0N1kyUFAvNVllTCttcGdZQXNHSERobmI3OHZUMHhMSmx5N3A4N0YyN2RrR2hVT0QrKysrM3lZZlc2ZE9uNC9yMTYvand3dy94NzMvL0d4TW5Ub1NIaDRmVmowUDJvOUZvYkZwUGdCeUhJL3lzM2R6Y3NHVEpFbXphdEFuSnljbTQ5OTU3N1JxUEkyT3lUZFNIeWVWeVNDUVN0TGEyb3FxcUNrcWxzazgrZlp3NGNTSThQVDN4MDA4L1FhUFJvS0tpQWw5OTlSV1NrcElRR2hwcTcvRElEbjc1NVJjME5qWWlQajdlYUlFd1I1YVdsb1kxYTlhWS9INW5DV3BIMzlkUFh0dmEydkR1dSsrMlcwZS9SYmVqOVRvaWtVZ011c1RmcUtpb0NDS1J5T1R2NTdWcjE0UXU4UjE1NjYyMzhOTlBQM1c2WGxlNm1YLy8vZmRRcVZRQXRPT2ZkWTRlUFFvQXFLMnR4ZTdkdTl0dForeTl3TURBTGlmYmFyVWEzMy8vUFNRU0NlNjQ0NDR1YldPSnVYUG40cnZ2dmtOSlNRbjI3dDJMeFlzWEczeGZwVkxoeHg5L3hMRmp4NUNmbjQrbXBpWjRlM3NqSmlZR0N4Y3V4SkFoUTRSMU4yN2NpSlNVRkV5WU1BRXZ2UENDd1g0MEdnM3V1ZWNlS0JRSy9QV3ZmOFd0dDk1cThQMmZmdm9KYjczMUZtSmpZL0hxcTY4QytOODkrNDkvL0FPQmdZSDR6My8rZzdObno2SzV1Um5oNGVGWXVuU3AyVjNyelRrZi9XMzI3ZHVIWThlT0lTOHZEMHFsRWg0ZUhoZ3paZ3orOEljL21Cd08wdGpZaU9Ua1pCdzdkZ3lscGFVUWk4VVlPblFvN3Jubm5rNlRvdWJtWmlRbkorUG8wYU1vTFMyRnM3TXpvcUtpTUgvK2ZDUW1KclpiWC85YU5UWTJZdE9tVFNncEtjSFNwVXZ4aHovOG9kUHJvcis5dDdjM1B2dnNNNlNscGFHMXRSV2pSbzNDd3c4L2pMQ3dNR2cwR3V6Y3VSTjc5dXhCYVdrcFpESVpKa3lZZ0FjZWVLQmRuUXY5ZmQ3NGNLODcxNlk3MjVyUzFldHQ3WHZja251cnF6OXJjKytoOHZKeWZQdnR0emg3OWl5cXFxcmc3T3lNc0xBdzNIbm5uWmcyYlZxWHIrV3NXYk93WmNzVy9QampqMWk2ZENuRVluR1h0KzFQbUd3VDlXRVNpUVNob2FIQzFGOTVlWGtZT1hLa25hT3lqWkVqUjBJbWsrR0hIMzZBU3FXQ1VxbkU5dTNiY2NzdHQyRHMyTEgyRG85NjJQbno1d0ZvVzNaMTk4TDU4K2ZSMk5pSTRPQmdUSjgrSGJmY2NrdVB0UTRVRmhiaXdvVUxtRE5uVHFmSERBb0thdmVoT1M4dkQyNXViZ2dLQ2pLNmpVS2hRRXBLQ2thTkdtV3lKVnRmU0VnSXhvd1pnOWRmZjkzZy9STW5UdURxMWF2WXRXc1h5c3JLRUI4ZkR4OGZIOXgxMTExNDdiWFhNSG55Wk9FRDROdHZ2MjJ5OG5Cd2NIQ0hYZWVUa3BMZzd1NXVjcDJPeGxXYjJwOHhGeTVjRU1iTmQwU3BWQ0k1T2RubzkvYnUzUXVwVklyLy92ZS9CcjFsT3V2VzMxWHA2ZW1vcWFsQmZIeThNTFdoTFRnNU9TRWhJUUhKeWNrNGMrYU1RYkpkVVZHQjU1NTdUdmkvUWlhVHdjdkxDMVZWVlRoOCtEQ09IRG1DUC8vNXowS0xmM3g4UEZKU1VuRHAwcVYycld4WldWbFFLQlFBZ05UVTFIYUp5TVdMRjRWOTNLaTB0QlN2di80Nkdob2E0T1hsQmFWU2lheXNMTHo4OHN0NC92bm51MXdFMDl6ejBYbjU1WmR4OXV4WkFJQ0hod2Q4ZlgxUldWbUpJMGVPNE15Wk0zai8vZmZiUFVTcXFLakFVMDg5aFpLU0V1RllibTV1dUhqeElpNWV2SWo1OCtlYmpMT3lzaEpQUC8wMENnc0xJUktKNE9mbmg0YUdCcVNscFNFdExRMi8vLzN2VFk2SHpzM054U2VmZkFLcFZHcFJMNFc4dkR6ODV6Ly9nVWdrZ2xRcVJVTkRBODZlUFl1Ly9lMXYrT0NERC9EcHA1L2k0TUdEOFBUMGhLdXJLK3JxNnJCLy8zNWtaV1hoM1hmZmhVVFNlUXJSbld2VG5XMU5NZWQ2Vy9zZXQrVGUwdW5vWjIzdVBaU1JrWUdubjM0YURRME5FSXZGOFBIeFFVTkRBekl6TTNIeTVFbXprbTJaVElhNHVEaWNQSGtTNmVucEdETm1USmUzN1UrWWJCUDFjWU1IRHhZK2NPVGs1UFRaWkJ2UW51dmRkOStObEpRVTFOYldRcTFXNC9EaHd5Z3JLOE50dDkzV3BROEgxRGZrNXVZQzBINm9XYjE2dFVIQ1ZWQlFnTk9uVCtQVXFWUDQyOS8rMWlNSjk1dHZ2b25zN0d6czI3Y1BmL25MWHpCczJEQ1Q2OTZZYkxlMXRlSGhoeDlHWldVbE5tN2NhTFNsWHBkc1IwVkZkYWwxYTlHaVJjSjRjbjBUSjA3RXhJa1Q4ZmpqajBPcFZPTGhoeC9HcEVtVDBOTFNBcmxjamc4KytBQS8vL3d6L3Y3M3YxczBUN2F0M0ZndFhlZXR0OTdxVXJLOWMrZE9LSlhLZHUrbnBhV2hvS0FBdDk1NnE4MkdwYVNtcGdLQTBZcngxcVpyemRYOW53Qm9Dd20rK09LTHlNL1BoMXd1eCtyVnE0VXgvZ3FGQWx1MmJNRVBQL3lBRFJzMllQRGd3Umc1Y2lUR2pCa0RxVlFLcFZLSjdPeHNnMVppM1lNdWlVUWluSnUranBMdHpaczNJekV4RVE4Ly9ERGMzTnhRVWxLQ3A1OStHbVZsWmRpeVpVdVhrbTFMemtkLzIwV0xGbUgyN05uQzcxbGhZU0hXcmwyTHFxb3FmUDMxMTFpOWVyV3dmbHRiRzE1NTVSV1VsSlFnT0RnWXExZXZGaDUyNlg1ZlRjMEpyOXUyc0xBUXNiR3hXTFZxRlFJREE2SFJhSERnd0FHOCsrNjcrUHJycnhFWEYyZTA1c0wyN2R1UmxKU0VoeDU2Q0JLSlJFait1dXF6eno3RG5YZmVpYVZMbDBJaWtlRDgrZk40NmFXWG9GQW84TXd6ejZDZ29BQ3JWNjhXaWwvdDJiTUg3Ny8vUG5KemMzSDgrSEZNblRxMXcvMWI0OXBZc20xbjhYVDFlbHY3SGpmMzN0Sm42bWR0eVQzMDRZY2ZvcUdoQWVQSGo4ZVRUejRwUE9ETHljbEJYbDZlV2RjVUFNYU1HWU9USjAvaXdvVUxUTFpOWU1sZW9qNU9meXFPZ29LQ0xuWE43TTM4L1B4d3p6MzNHQlNEdTN6NU1yNzU1aHV6UDR4UTcxVlJVUUVBK09xcnIrRGg0WUczMzM0YnUzYnR3cFl0VzRRazgvRGh3MGE3QU52Q24vNzBKOGpsY21SbFplR0pKNTdBaGcwYjBORFFZSEw5YytmT1lmLysvZGkvZno4MmJkcUUwdEpTakJ3NUVwY3VYUkxlMS8veTlQU0VzN016YW10ckRmYXpaY3NXYk5teVJlZ2VEV2l2U1dkZldWbFpFSWxFd3ZLMmJkdmc3KytQc0xBd3BLZW5ZOWV1WFFicmR6U0cyOUdWbFpWaDI3WnRrTWxrN2JySGZ2dnR0d0NBTysrODAyYkh2M3IxS2dCZzZOQ2hOanVHanU2RDlmWHIxNFgzRGh3NGdKeWNITGk1dWVIMTExODNTT3c4UFQzeDZLT1BZc0tFQ2RCb05Qanl5eThCYUl1dmpSbzFDc0QvRWd1ZGMrZk9RU0tSWVBUbzBhaXNyRFRvb1ZCWldZbHIxNjRoTURBUVlXRmg3ZUlMQ1FuQlk0ODlCamMzTndEYW9WQzZWcm1jbkJ6VTFkVjFlbzZXbkkvT21qVnJzSHo1Y29NSFdtRmhZVmk0Y0NFQXRFdXNqaHc1Z3F0WHI4TEZ4UVd2dlBLS1FhOFNmMzkvckYyNzFtUUYrME9IRGlFek14TmhZV0Y0L3ZubmhSb0VJcEVJTTJiTUVIcHI2SXIyM2NqZDNSMHJWcXdRSGlLYjJ5c2lPam9hOTkxM243QjliR3dzWnMrZURVRDdNR2IrL1BtNC9mYmJJUktKSUJLSk1IdjJiT0VoWVZwYVdxZjc3ODYxNmM2MnBwaDd2YTE5ajV0N2Ira3o5Yk8yNUI3S3pzNEdBTXliTjgvZ25vbU1qR3pYUXQ4VnVyOWJXVmxaWm0vYlg3Q1poNmlQOC9MeWdxK3ZMNnFycTlIUzBvS2lvaUlNSGp6WTNtSFpsSXVMQytiUG40OVRwMDdoNU1tVEFDQ000NTQxYTFhZlAzK0NrTWlLeFdLODl0cHJjSFYxQmFEOW9MWjgrWElvRkFyczM3OGYyN1p0dzd4NTgyd2V6K2pSbzdGaHd3WjgrZVdYMkw1OU8zYnYzbzBUSjA3Z0wzLzVpOUd4cU51MmJXdjM0U3MxTmRYa0I3S1pNMmNpSkNRRVpXVmx3bnZWMWRWSVRrNUdhR2lvUWZHYXp6Ly92RXN4RnhZV21seDM2OWF0QnN1TEZpMnlheEU2VTlPazZlWlg3OGpHalJ2UjNOeU1CeDk4VU9nVm8zUEhIWGRBSnBNWkhkOXJMYnFmV1VoSWlNMk9vZFBTMGdJQUJyMThkR1BTWjh5WWdZQ0FBS1Bielo4L0g2ZFBuMFphV2hxYW01dmg0dUtDOGVQSDQrelpzMGhMUzhOZGQ5MEZRRHQyOVBMbHk0aUppY0c0Y2VOdzd0dzVwS2FtQ3VOUk8yclZCaUFrZC9yMFc4dkt5c3JnNWVYVjRUbGFlajRBak81Ym85RUlVd1JXVjFjYlBkYjA2ZE9OOWpnUmk4V1lNMmRPdStuMEFPM0RQa0E3VForeDM1M1kyRmlrcEtUZ3Q5OStNM29PMDZaTjYxYXZIR1BkaFVlT0hJbWRPM2NDZ05INkFkSFIwY2pJeUJBZVpuYWtPOWVtTzl1YVlzbjF0dVk5YnU2OXBjL1V6OXFTYy9MeDhVRkZSUVdPSERtQ3VMaTRiaytWcXV2NnJ2OS9EeGxpc2szVUQwUkZSUWwveUhOeWN2cEZzaWtTaVpDUWtJREF3RURzMmJNSEtwVUtqWTJOMkxseko4YU9IWXZKa3llelcza2Y1dVRrQkxWYWpmbno1d3VKdHI2NWMrZGkvLzc5cUtpb1FGbFptY214ME5Za2xVcHgvLzMzWS9Ma3lYanJyYmVRbDVlSGwxNTZDZE9tVGNNamp6eGkwTXJ3MGtzdlFhMVdZOU9tVGZqKysrL3g1cHR2WXVqUW9UaDkralFDQXdPTi9nNUhSa1lLM1JzQjRNc3Z2NFJLcGNLeVpjc01QcWlaR21OY1UxT0R6ei8vSEh2MjdNRnR0OTJHbVRObjRwbG5uc0hRb1VPeGV2VnFveTJSanNMU2NkTnRiVzNJeXNyQzhPSERNV2ZPSEtTa3BCaDhmL0xreVpnMGFaSTFRalJKMStPbUo2cUQ2eXFvKy9yNkN1L2w1T1FBUUlmVHcrbGFyOXJhMmxCU1VvS0lpQWdobVVoUFR4Zkd0S2FucDZPbHBRVVRKa3dRdXNXbnBxWmk3dHk1QURwUHRvMDljTkR2YmFBL3RaMHBscDZQVG5wNk9rNmZQbzM4L0h5VWxwWWFGT3U3c1dlWXJqV3Zvem9KcGhKKzNiWmZmZlVWdG0vZjN1Nzd1dDRvTi9aVzBlbnUvK1BHL3VicDM0UEdpaGZxaGxMbzk1UXh4UnJYeHBKdE80dkhuT3R0N1h2Y25IdExuNm1mdFNYbnRHVEpFbXpZc0FFSERoeEFabVltN3J6elRreWZQdDNvLzVOZG9ic242dXZyTGRxK1ArQW5UYUorcU40bXB3QUFJQUJKUkVGVUlDSWlRcGdDTENjbng2S3VRcjFWWkdRazdybm5IcVNrcEFnUEhGSlRVMUZVVklUWnMyY2JWQjJtdnNQZDNSMEtoUUtEQmcweSt2M3c4SERoZFhWMWRZOGsyenBEaGd6QmUrKzloODgrK3d3N2R1ekE0Y09IY2VIQ0JUejExRk5DZ2lDUlNKQ1JrWUVmZnZnQnMyZlBGc2FWdnZiYWEwaEtTakk2Um5uWXNHRTRmUGd3YW1wcVVGTlRnejE3OWlBbUpnWVRKMDQwR2tkcmF5dnk4dkp3NmRJbG5EdDNEdWZQbjRkYXJjYUNCUXV3ZlBseVNDUVN2UExLSzFpL2ZqMVdybHlKK1BoNFRKbzBDVGZkZEJQa2NubUhyV3BGUlVXZFZrM3Z5dFJmWFdVcTJlNnNXcmxZTE1haVJZdVFrSkJndElYSDJMUmVPaDFOL1FWby8vWjBwYnE0N2tQMmpWWGdiVUhYMHEvZlpWMzNJYm1qTWVudTd1N0NhOTMwY25LNUhISzVIQ1VsSmNqSnlVRlVWQlRPblRzSEFKZ3dZUUxrY2psOGZYMXg0Y0lGSVZHNWVQRWlKQktKeWJHZHhxb1o2LzljTkJwTnArZG82ZmswTnpmajFWZGZ4Wmt6WndCb2l6L0o1WElrSmlaQ0pCTGh5SkVqN2ZhamUxRFNXV3U3TWJvYUFWVlZWUjJ1cCt1TjBORTVXS0t6eXRIR0hrYnJmaFpkK1RsMDU5cDBaMXRUTExuZTFyckhMYm0zOUpuNldWdHlUblBuem9XM3R6YzJiOTZNd3NKQ3ZQLysrOWk4ZVRQdXZ2dHVMRnk0ME95V2J0MTkwdGJXWnRaMi9RbVRiYUorSUNRa0JHNXVibWhzYkVSOWZUMHFLaXJNZmlyY20vbjQrT0NlZSs3QjBhTkhoYWZPbFpXVitPcXJyekJseWhRVzllaURnb09Eb1ZBbzBOallhUFQ3K29saVR5UTVONUpJSkhqb29ZY1FIeCtQZGV2V1FhVlN0WnMzZXYzNjlYQnlja0pNVEF4T256NHR2RjllWG02d1BHREFBTngwMDAwWU4yNGNBRzNyU1hKeU1rUWlFUjU1NUJHRGZlN2V2UnNYTGx4QVVWRVJpb3VMaFVUUDA5TVRzMmJOd3Z6NTh3MWFzRWVQSG8xTm16Ymh4eDkveEw1OSsvRDIyMjhMOGZ2NStVRW1rOEhaMlJuMzNuc3Y0dUxpRE02dko2YitzZ1pkOTFCanVqS20zOVE2Q1FrSlhVcTJkWldnbTV1YkxXNWQ2b3FHaGdiODhzc3ZBR0R3QU1iVjFSVktwYkxER2dMNjM5UC80RDkrL0hqczJyVUxhV2xwUWlLaVMxQUFiVGZXQXdjTzRPclZxd2dJQ0VCeGNUSEdqaDByak1tMkJVdlA1N1BQUHNPWk0yY1FFaEtDdi83MXJ4ZytmTGp3ZHlJdExjMW9RcVNiV3JPakZuZFRyY0M2T0Y5KytXWGhkN2N2NmM2MTZjNjJwbGg2dmExeGoxdHliOW55bkNaUG5vekV4RVNjUEhrU08zZnVSSHA2T2padjNveUNnZ0t6QzEvcWZrYTZvUmpVSHBOdG9uNUFKQkloSWlKQ0dMZVRuWjNkcjVKdFFKdFEzWGJiYlJnOGVERDI3OStQcHFZbXRMYTI0dENoUThqUHo4ZU1HVE82M1ZKQWppTTZPaHFabVptNGN1V0swWGxHQ3dvS0FHaC9OM3Bpckt3cFk4ZU94UWNmZklDQ2dvSjJ5YmF1aXZhYmI3NXA4UDZaTTJlRUZoSkEyNkw5OXR0dlkrREFnUmcwYUJBMmJ0eUkydHBhTEZteXhLQkFJcUI5OFBUTEw3L0EyZGtaN3U3dUdEcDBLRWFOR29YbzZHZzRPVGtKcmVLNjdwc2xKU1dvckt4RVJFUUVWcXhZZ2ZMeWNseTZkQWxaV1Zrb0xpN0c5ZXZYRVJnWTJPNkJWVTlQL1dVckhYVlB0OWJVWHo0K1BxaXRyVVZOVFkxTjc4WFBQLzhjU3FVU3djSEJtRHg1c3ZEK29FR0RjUG55WlZ5K2ZObGtsM2xkZDFVWEZ4ZURCeVR4OGZIWXRXc1hMbDY4aUtsVHB5SS9QOS9nNFVWY1hCd09IRGlBMU5SVTRlR0xxUzdrMW1McCtmejg4ODhBZ0h2dnZSY2pSb3d3V04vVWVOcWdvQ0RrNStjak16UFQ1RHpndWdKNE41TEw1Ymg2OVNyeTgvUDdaTExkbld2VG5XMU5zZlI2VytNZXQrVGU2b3J1M0VOT1RrNUlURXhFWW1JaVVsSlNzSEhqUnZ6MDAwOVl0bXhadS8rTE9xSnJWZGVOUGFmMm1Hd1Q5Uk9Sa1pGQ3NwMmJtMnZ5UDdDK0xpb3FDc0hCd2Rpelp3OEtDd3NCYUx2V2YvNzU1NWc2ZGFyWkZVN0pNVTJaTWdXN2QrL0d2bjM3c0hqeDRuYVZlblhWV1dOaVlpQ1R5ZXdSb3NEYjI3dGRGV3dBK1BUVFQ5dTk5OEFERDJEYXRHbjQ0eC8vS0x5bjN6S2ZsSlNFRHovOEVKR1JrVmkyYkpud3ZrcWxnbFFxeGFSSms1Q2NuSXhQUHZrRXUzZnZ4dG16WjRXNVgvWHBFc2lkTzNkMjJMbzdkKzVjL1BuUGZ6WjRiK1hLbGQyZUp1dWVlKzR4YXd4Z2R3cWsyWnRjTGtkdWJpNktpb3BzbG14djI3WU51M2J0Z2tna3dtT1BQV2JRUlRneE1SR1hMMS9Hdm4zN3NIRGhRb1B4M0RxNnNleUppWWtHMjQ0YU5Rb3VMaTVJVDA4WHV0ZU9IejllK0g1c2JDeEVJaEZTVTFPRnBOYld5YmFsNTZPcmRHNnMxZDNVVUlTeFk4Y2lQejhmZS9mdXhhSkZpOXI5TFZFb0ZDWi9mK0xqNDNIMTZsWDgrT09QbUR0M3J0RUNWeHFOQm1xMXV0TXUzNDZvTzllbU85dWFZdW4xdHNZOWJzbTlaY3R6dXRFZGQ5eUJqUnMzQXRBbS8rWWsyN3FIb3FaNktSR24vaUxxTndZTkdpVDhzUzByS3pNNnAyeC9JWlBKc0hEaFFreWVQRmtZbjlUWTJJZzllL1pnNTg2ZEJ0UGlVTzgwYXRRb2pCa3pCZ3FGQWkrKytLSlFLYlcxdFJYZmZ2c3Q5dTdkQzVGSVpKQ1FmdkhGRjdqdnZ2dTYzVkpwTFVGQlFlMitBRzIzVjkyeW41K2Z3Umc3WFN2Sm5YZmVhWkNFdi96eXkzanBwWmNBR0hiMzI3UnBrOEdYcVhvT042NjNhZE1tazNIUG16Y1AwNmRQdC96RW9hMUNiRTZWK0I5KytNSG9WMWZtMkxZMzNYUks1bFJXN29yR3hrYWNPblVLYTlhc3dlYk5tK0hrNUlUVnExZGo3Tml4QnVzbEpTVWhPRGdZOWZYMVdMdDJyY0VEQ29WQ2dRMGJOdURreVpOd2MzTXorSDBCdEYzZ3g0d1pnL3I2ZWh3NGNBQnVibTRHaGNtOHZiMFJFUkdCcTFldklpTWpBd0VCQVNicktGaUxwZWVqNnhiODdiZmZDbU9HR3hzYjhlR0hIK0xTcFV0R2p6VnYzanhJcFZMVTFOVGdtV2VlTVppL1BEczdHMnZYcmpVNTVuck9uRG1ReVdRb0xpN0djODg5WjdDdFNxWEN5Wk1uOGZqamp3dTFBWHFiN2x5YjdteHJpcVhYMnhyM3VDWDNscTNPNmRsbm54VUt2Z0hhWkZ6MzhNbloyZG5zUXBpNnYxdHNxRENOTGR0RS9ZUlVLa1ZZV0JqeTh2SUFhRnUzTzZyVzJ0ZUpSQ0xFeDhkajBLQkIyTGR2SHlvckt3RUFlWGw1MkxKbEN5Wk5tb1F4WThaMGEyb1ZzcThubm5nQ2YvLzczM0g1OG1VOCtPQ0Q4UFB6dy9YcjE5SGMzQ3lNWjliTm93b0EyN2R2UjFOVEU1S1RrNjFXdU10U3AwK2ZSbDFkSFJvYUdsQmZYNC82K25yaElkRHg0OGVSbXBxS3VybzZLSlZLaElXRjRhT1BQc0xPblR1eGRldFdpRVFpL1Bqamo1Z3hZNGF3djRLQ0FxUERKRzZjVnNmVVVBcGowKzg0RWtkNVFHS0o4ZVBIWS9QbXpUaDkrclRCRkczbVdyZHVuZEN5MWREUUFJVkNJWHlnbHN2bFdMVnFsY0g5cnVQbTVvYm5uMzhleno3N0xBb0tDdkRrazAvQ3c4TURMaTR1cUs2dWhscXRocnU3TzU1KyttbWpMZS94OGZFNGZmbzBMbDY4aUlrVEo3WXJyQlVYRjRkdDI3WWhOemNYczJiTnN2ajh1c3JTODFteVpBbmVldXN0WEw1OEdjdVdMWU92cnk5cWFtb2drVWh3Ly8zMzQ2T1BQbXAzTExsY2prY2ZmUlJ2di8wMk1qSXlzSExsU3ZqNCtFQ2owYUMydGhaK2ZuNzQwNS8rSk5RNjBPZnI2NHMxYTliZ2xWZGVRVnBhR2xhdVhBbFBUMCs0dUxpZ3BxWUdyYTJ0RUl2RnZYYldqTzVjbSs1c2EwcDNybmQzNzNGTDdpMWJuWk91TjVPYm14czhQVDBOYXBzc1g3N2M3SjVldXZvaCtxMzlaS2gzL2dZVGtVVWlJaUtFWkRzN083dGZKOXM2Z1lHQldMcDBLYzZjT1lOVHAwNmhyYTBOTFMwdE9IejRNREl5TWpCanhneFdMTytsQWdJQzhONTc3K0hycjcvR2lSTW5VRjVlRHBsTWh0allXQ3hldkJnMzNYU1R3ZnF6WnMzQzNyMTdleVFoNk15dVhic01wdkdTU0NUQ21EaVpUSWE0dURqNCtQakF3OE1ESVNFaCtQYmJiL0haWjUvaDNudnZSVzV1TG80ZE80WURCdzdndHR0dUU0b2lHcHRYdDdlNytlYWI0ZS92YjlZMmpsWTFOenc4SEZGUlVjak96a1orZnI1QnBYeHo2RmNrbGtxbENBNE94dENoUXpGcDBpUWtKaVoyMkkwMFBEd2NHemR1eEk0ZE8zRGl4QW1VbHBhaXVia1pjcmtjOGZIeFdMUm9rY20vZzdvdXMycTFHaE1tVEdqM2ZWMGkwdGJXMW1Oamt5MDVueGt6WnNEWjJSbmJ0MjlIZm40K3JsKy9qdGpZV0R6d3dBTkNOMkJqWnN5WWdkRFFVR3pkdWhXLy9mWWI2dXJxNE9mbmg3bHo1MkxwMHFWQ2ZRaGp4bzBiaHc4KytBQmJ0MjdGK2ZQblVWMWRMY1E1ZXZSb3pKa3p4K2dRazk2aU85ZW1POXVhWXVuMTd1NDlidW05Wll0emV2REJCM0g4K0hFVUZCU2dvcUlDWGw1ZWlJdUx3L3o1ODQwK2pPdElUazRPOHZMeU1HTEVpQTRMWXZaM0lwVksxWG45ZmlMcUU2NWZ2NDVQUHZrRWdQYkQrNG9WSyt4U2lkbFIxZFRVNEtlZmZqTG9ldXJrNUlTeFk4Zmk1cHR2WnJWTk1rdGpZeU1XTFZvRXdQeVcxNHlNREZSWFZ5TWdJQUQrL3Y3dzh2S0NTQ1JDVWxLU3dkUmZMUzB0MkxCaEEvYnUzWXRiYjcwVmYvM3JYMUZXVm9hVksxZENKQkxodWVlZVExRlJFVDc0NEFPc1dMRUNDeFlzQUtDZHJxcWpNWSs2ZUR0Yno5aVk3YTVJU2txQ1RDYkQxcTFidTd5Tk5RcVNGUllXNGk5LytRdEVJaEYyN2RyVnJXTllxMEFhQUJ3NmRBanIxcTNEekprejhmampqM2Q3ZjBSRXRyWisvWG9jUEhnUWE5ZXVOU2k2U0liWXNrM1VqM2g0ZUNBZ0lBQVZGUlZvYlcxRlVWRVJJaUlpN0IyV3cvRHg4Y0hpeFl0eDhlSkZIRHQyRENxVkNtcTFHdWZPbmNQbHk1Y3hjZUpFakJvMWlsM0x5ZVowNDNnNzB0cmFpalZyMWdoVmwzVkpXbEJRRUI1NzdER3NXN2NPVHozMUZBRHRzQWxqM2Z4V3JWcGxzSHpvMENHa3BhVjF1aDRBdlB2dXUxMDZGM3Y2NXB0djhOMTMzOEhGeFFWT1RrNG9MeTlIYTJ1clVHM2RVVXliTmcwN2R1ekFnUU1Ic0hEaFFvdGJ0NG1JZWtKT1RnNE9IVHFFWWNPR21hejZUMXBNdG9uNm1jaklTRlJVVkFEUWRpVm5zbTFJSkJKaDlPalJpSXlNeE9IRGg0VXBZaG9iRzNIdzRFR2twYVZoNnRTcFpoY1JJYkkyaVVTQ1J4OTlGSWNPSGNMOTk5OXZVQ2h0MnJScGNIRnh3ZWJObTFGUlVZRjc3cm5IWU56MTRNR0RNV0hDaEhaZDVqVWFqY0c0N2NqSVNDUWtKQmp0V24vaXhBa01IanpZK2lkbVJlSGg0UWJGZ2NSaU1VYVBIbTMwNFFHZ25iUDh4c3IxcHZqNCtKaWN4OTFjSXBFSVR6enhCRmF0V29WMzNua0gvL3puUHcxK25rUkVqcUsxdFJYdnZQTU9KQklKVnE5ZXpRYUlUckFiT1ZFL1UxWldocSsrK2dxQWR1em5Rdzg5eEQrVUhTZ3NMTVNSSTBlRUFtbzZVVkZSdU9XV1crRGw1V1dueU1qUmFUVC9yNzA3ajQrcXZ2Yy8vcDdzSVJ0SkNFdkNLanV5SmJLSlVBRkJXUldCdU9IYW9sNHRqMEsxdDdlMXRYcHY3YTI5OTBxMVdxbG9xZlhlUGx3Z0NJZ29DcklJTlN6QmtJUXRDV1FCQXNFa1FKSUp5U1F6OC9zanZ6a1NzaWVUbkN5djUrT1JSK2JNbVRQem1aTmhtUGQ4TjZjdVhyd29TY1pNNHFpVWw1Y25pOFhTS3ZNaE9KMU8yZTEyT1oxT2VYbDV0ZW4zdSszYnQydlZxbFc2Kys2NzlmampqNXRkRGdCVTR4cGU5T3l6eitxMjIyNHp1NXcyajdBTmRESk9wMVB2dlBPT3NmVFgvZmZmVHhDb2g4UGhVRXBLaXI3NTVwc3FMVmtlSGg0YU1XS0VKazZjcUtDZ0lCTXJCQUFBUUZ2aitmenp6NzlvZGhFQVdvL0ZZdEdsUzVlTUZyZkF3RUQxN3QzYjVLcmFOb3ZGb2g0OWVtamt5Skd5MisyNmVQR2luRTZuMFhKNTVNZ1JXYTFXUlVSRUdFdnZBQUFBb0hPalpSdm9oREl5TW95WmVDTWlJclIwNlZLVEsycGZDZ29LdEcvZlBwMDZkYXJLOVo2ZW5obzVjcVFtVEpqUTZMVXFBUUFBMExFUXRvRk9xTHk4WEcrOTlaWXFLaW9rU2N1V0xWTmdZS0RKVmJVL0Z5OWUxRGZmZktPTWpJd3ExM3Q2ZW1yVXFGR0tqbzVtVERjQUFFQW5SZGdHT3FuTm16ZnI5T25Ua2lwbkxoNDdkcXpKRmJWZnVibTVpbytQcnhhNnBjcUoxR0ppWWhRVkZXVkNaUUFBQURBTFlSdm9wSTRlUGFvdnYveFNraFFWRmFYWTJGaVRLMnIvenA4L3IvajRlR1ZsWlZYYjE2TkhEOFhFeEdqdzRNRXM2UU1BQU5BSkVMYUJUcXEwdEZScjFxeVJ3K0dRUkZkeWQ3cHc0WUlPSHo2c3RMUTBPWjFWMzJJREF3TTFkdXhZalJneG9zcDZ4Z0FBQU9oWUNOdEFKM1p0Vi9JZi9PQUhpb21KTWJtaWpxV29xRWhIamh4UmNuS3l5c3JLcXV6ejhQRFFnQUVEZE9PTk42cC8vLzYwZGdNQUFIUXdoRzJnRXp0eDRvUSsvL3h6U1ZMUG5qMTEzMzMzbVZ4UngyU3oyWFRzMkRFZFBueFloWVdGMWZZSEJBUm94SWdSR2pGaWhFSkRRMDJvRUFBQUFPNUcyQVk2TVp2TnBqVnIxaGl6a2ovMjJHUE1udDJDbkU2blRwOCtyWlNVRkdWbVpsYnJZaTVKa1pHUkdqNTh1QVlPSEVnM2N3QUFnSGFNc0ExMGNwOSsrcW5TMHRJa1NaTW5UOWFFQ1JOTXJxaHpLQzR1MXJGangzVDA2RkZkdVhLbDJuNkx4YUtvcUNnTkdqUklnd2NQWnQxdUFBQ0Fkb2F3RFhSeTZlbnAyckpsaXlRcElpSkNTNWN1TmJtaXp1ZnMyYk02ZXZTbzB0TFNqRjRHMSt2VnE1Y1J2SU9EZzF1NVFnQUFBRFFXWVJ2bzVDb3FLclJtelJyWmJEWkowaU9QUE1LNFlaT1VsWlVwUFQxZGFXbHB5czdPTm1hS3YxNjNidDNVdDI5ZjllM2JWMUZSVWZMMjltN2xTZ0VBQUZBZndqWUFmZjc1NXpweDRvUWthZEtrU1pvMGFaTEpGYUdzckV5blQ1OVdXbHFhc3JLeVpMZmJhN3lkcDZlbmV2WHFaWVR2SGoxNnlHS3h0SEsxQUFBQXVCNWhHNEF5TWpLMGFkTW1TVkpvYUtnZWVlUVJreXZDdFd3Mm16SXpNNVdXbHFiTXpFeVZsNWZYZWxzL1B6OUZSVVdwWjgrZTZ0V3JsN3AzN3k0Zkg1OVdyQllBQUFBU1lSdUFKTHZkcnJmZmZsdWxwYVdTcEtWTGx5b2lJc0xrcWxBVHU5MnU4K2ZQS3pzN1cxbFpXY3JOemEzejloYUxSZUhoNGVyWnM2ZnhFeDRlVHVzM0FBQkFDeU5zQTVBa2JkKytYU2twS1pLa0NSTW1hUExreVNaWGhJWW9MUzNWbVRObmpQQmQwenJlMS9QMjlsYTNidDBVRmhhbThQQnc0M2RnWUNBaEhBQUF3RTBJMndBa1NkbloyZHF3WVlNa0tUZzRXRC84NFE5TnJnaE5jZVhLRmVYazVPakNoUXU2Y09HQ3Z2dnV1MW9uV3J1ZXQ3ZTN3c0xDakordVhic3FNREJRUVVGQkNnZ0lJSWdEQUFBMGdwZlpCUUJvRzNyMzdxMHVYYnFvcEtSRWhZV0Z5czNOVlk4ZVBjd3VDNDBVRWhLaWtKQVFEUjgrWEZMbGJQTVhMMTQwd3ZmNTgrZFZWRlJVNDdIbDVlWEt6YzJ0c1d1NnhXSXhnbmRnWUtDQ2c0TVZHQmlvZ0lBQStmcjZ5cy9Qei9qdDQrTkRNQWNBQUowZUxkc0FERHQzN3RTUkkwY2tTVEV4TWZyQkQzNWdja1ZvQ1NVbEpTb29LREIrOHZQelZWQlFJS3ZWNnJiSGNJVnZWd0QzOVBTVWg0ZEhsZDgxWFFZQUFLaEw3OTY5MWJ0M2I3UExhQkJhdGdFWWhnd1pZb1R0a3lkUGF1clVxYlJRZGtCZHVuUlJseTVkcXYxSGRmWHExU29odktpb1NFVkZSU291TG01MEVDOHRMVFVtM0d1b2huWjNCd0FBbmRma3laTUoyd0RhbjhqSVNBVUdCaHJoS2ljblIxRlJVV2FYaFZiaTcrK3ZxS2lvR3YvbWRydGR4Y1hGUmdCMy9WeTllbFZsWldWR3VDNHJLNVBOWmpPaGVnQUFnTGFGc0EzQVlMRllOSFRvVUNVa0pFaVNVbE5UQ2R1UUpIbDZlaHJqd2V2amNEaFVXbG9xbTgxbWhIR0h3eUdId3lHNzNWN3R0K3Z5M3IxN1crR1pBQUNBOXF5OXRHcExqTmtHY0ozYzNGeTkvLzc3a2lxN0d5OWJ0b3l4dEFBQUFFQWo4UWthUUJVOWV2UXdXaTlMU2txVW5aMXRja1VBQUFCQSswUFlCbEROc0dIRGpNdkhqaDB6c1JJQUFBQ2dmU0pzQTZobXhJZ1J4dVZUcDA0MWVsWnBBQUFBb0xNamJBT29KaVFreEpnWXpXNjNLelUxMWVTS0FBQUFnUGFGc0EyZ1JqZmVlS054K2VqUm95WldBZ0FBQUxRL2hHMEFOUm8wYUpDOHZiMGxWYzVRbnArZmIzSkZBQUFBUVB0QjJBWlFJeDhmSHcwWk1zVFlacUkwQUFBQW9PRUkyd0JxZGUxRWFTZE9uSkRENFRDeEdnQUFBS0Q5SUd3RHFGVlVWSlM2ZHUwcVNiSmFyY3JLeWpLNUlnQUFBS0I5SUd3RHFOTzFyZHNwS1NrbVZnSUFBQUMwSDRSdEFIVzZObXhuWkdUSWFyV2FXQTBBQUFEUVBoQzJBZFFwTURCUUF3WU1rQ1E1SEE2V0FRTUFBQUFhZ0xBTm9GNmpSNDgyTGljbko4dnBkSnBZRFFBQUFORDJFYllCMUt0Ly8vNEtEQXlVSkJVVkZTa3pNOVBjZ2dBQUFJQTJqckFOb0Y0V2kwV2pSbzB5dHBPVGswMnNCZ0FBQUdqN0NOc0FHbVRreUpIeThLaDh5OGpJeUZCeGNiSEpGUUVBQUFCdEYyRWJRSU1FQkFSbzRNQ0JraVNuMDhreVlBQUFBRUFkQ05zQUd1ejZydVFPaDhQRWFnQUFBSUMyaTdBTm9NSDY5dTJycmwyN1NwS3NWcXN5TWpKTXJnZ0FBQUJvbXdqYkFCcmwybVhBa3BLU1RLd0VBQUFBYUxzSTJ3QWFaY1NJRWZMeThwSWtaV1ZscWFDZ3dPU0tBQUFBZ0xhSHNBMmdVZno4L0RSczJEQmpPekV4MGNScUFBQUFnTGFKc0EyZzBhS2pvNDNMeDQ0ZFUybHBxWW5WQUFBQUFHMFBZUnRBbzRXSGg2dHYzNzZTcElxS0NwWUJBd0FBQUs1RDJBYlFKTmUyYmljbUpySU1HQUFBQUhBTndqYUFKdW5mdjcreERGaHhjYkZPblRwbGNrVUFBQUJBMjBIWUJ0QWtGb3VsU3V2MnQ5OSthMkkxQUFBQVFOdEMyQWJRWk1PSEQ1ZXZyNjhrS1NjblI3bTV1U1pYQkFBQUFMUU5oRzBBVGViajQ2TlJvMFlaMjRjUEh6YXhHZ0FBQUtEdElHd0RhSll4WThiSVlyRklrbEpUVTFWVVZHUnlSUUFBQUlENUNOc0FtaVVvS0VpREJ3K1dKRG1kVGlVa0pKaGNFUUFBQUdBK3dqYUFaaHMvZnJ4eE9TVWxSU1VsSlNaV0F3QUFBSmlQc0EyZzJTSWlJdFMvZjM5SlVrVkZoWTRjT1dKdVFRQUFBSURKQ05zQTNPTGExdTBqUjQ3SVpyT1pXQTBBQUFCZ0xzSTJBTGVJaW9wU1pHU2tKS20wdEZRcEtTa21Wd1FBQUFDWWg3QU53RzNHalJ0blhFNUlTSkRkYmpleEdnQUFBTUE4aEcwQWJqTmd3QUNGaDRkTGtxeFdxMDZjT0dGeVJRQUFBSUE1Q05zQTNNWmlzVlFadTMzdzRFRTVuVTRUS3dJQUFBRE1RZGdHNEZaRGhneFJjSEN3Sk9ueTVjdEtUVTAxdVNJQUFBQ2c5UkcyQWJpVmg0ZEhsYkhiOGZIeHRHNERBQUNnMHlGc0EzQzdHMis4VVVGQlFaS2tTNWN1NmVUSmt5WlhCQUFBQUxRdXdqWUF0L1AwOU5URWlST043Zmo0ZURrY0RoTXJBZ0FBQUZvWFlSdEFpeGd4WWtTVnNkdk1UQTRBQUlET2hMQU5vRVY0ZUhobzBxUkp4amF0MndBQUFPaE1DTnNBV3N5d1ljUFV0V3RYU1ZKaFlhR09IVHRtY2tVQUFBQkE2eUJzQTJneDE3ZHU3OSsvWDNhNzNjU0tBQUFBZ05aQjJBYlFvb1lPSGFyUTBGQkpVbEZSa1k0ZVBXcHlSUUFBQUVETEkyd0RhRkVXaTBVMzMzeXpzYjEvLzM2Vmw1ZWJXQkVBQUFEUThnamJBRnJjNE1HRDFhMWJOMG1TMVdyVjRjT0hUYTRJQUFBQWFGbUViUUF0em1LeGFNcVVLY1oyUWtLQ3JGYXJpUlVCQUFBQUxZdXdEYUJWOU8vZlgzMzc5cFVrMld3MkhUaHd3T1NLQUFBQWdKWkQyQWJRYXFaT25XcGNUa3BLMHFWTGwweXNCZ0FBQUdnNWhHMEFyU1lpSWtMRGh3K1hKRG1kVHUzYnQ4L2tpZ0FBQUlDV1FkZ0cwS29tVDU0c1QwOVBTVko2ZXJweWNuSk1yZ2dBQUFCd1A4STJnRllWRkJTazZPaG9ZM3Z2M3IwbVZnTUFBQUMwRE1JMmdGWTNmdng0K2ZuNVNaSnljbktVbHBabWNrVUFBQUNBZXhHMkFiUTZYMTlmVFpnd3dkamV2WHUzeXN2TFRhd0lBQUFBY0MvQ05nQlRqQmt6UnFHaG9aS2s0dUppSFR4NDBPU0tBQUFBQVBjaGJBTXdoYWVucDZaTm0yWnNKeVFrNlBMbHkrWVZCQUFBQUxnUllSdUFhZnIxNjZkQmd3WkprdXgydTNidjNtMXlSUUFBQUlCN0VMWUJtT3JXVzIrVnQ3ZTNKQ2tqSTBPblQ1ODJ1U0lBQUFDZytRamJBRXdWRkJTazhlUEhHOXU3ZCs5V1JVV0ZpUlVCQUFBQXpVZllCbUM2bTI2NlNWMjdkcFVrWGJseVJRa0pDU1pYQkFBQUFEUVBZUnVBNmE2ZkxPM2d3WU1xTEN3MHJ5QUFBQUNnbVFqYkFOcUUvdjM3YStEQWdaS2tpb29LN2RpeHcrU0tBQUFBZ0tZamJBTm9NNlpObTJaTWxwYVZsYVZqeDQ2WlhCRUFBQURRTklSdEFHMUdVRkNRYnJubEZtTjd6NTQ5c2xxdEpsWUVBQUFBTkExaEcwQ2JNbWJNR1BYcTFVdVNWRnBhcWwyN2RwbGJFQUFBQU5BRWhHMEFiWXJGWXRHc1diUGs2ZWtwU1VwTFMyUHRiUUFBQUxRN2hHMEFiVTVZV0ZpVnRiZDM3Tmloc3JJeUV5c0NBQUFBR29ld0RhQk5Hajkrdk1MRHd5VkpWcXRWZS9mdU5ia2lBQUFBb09FSTJ3RGFKRTlQVDgyYU5Vc1dpMFdTbEp5Y3JETm56cGhjRlFBQUFOQXdoRzBBYlZiUG5qMFZIUjF0YkcvYnRrMmxwYVVtVmdRQUFBQTBER0ViUUp0Mjg4MDNxMnZYcnBLazR1SmlmZlhWVnlaWEJBQUFBTlNQc0EyZ1RmUDI5dGJzMmJPTjd1U3BxYWs2ZnZ5NHlWVUJBQUFBZFNOc0EyanpldmJzcVVtVEpobmJPM2Z1VkdGaG9Za1ZBUUFBQUhVamJBTm9GOGFQSDYvSXlFaEprczFtMDdadDIrUjBPazJ1Q2dBQUFLZ1pZUnRBdStEaDRhSFpzMmZMeDhkSGtuVHUzRGtkUEhqUTVLb0FBQUNBbWhHMkFiUWJ3Y0hCbWo1OXVyRWRIeCt2M054Y0V5c0NBQUFBYWtiWUJ0Q3VEQjgrWEVPR0RKRWtPUndPYmQyNlZXVmxaU1pYQlFBQUFGUkYyQWJRN3N5WU1VT0JnWUdTcEN0WHJ1aUxMNzR3dVNJQUFBQ2dLc0kyZ0hiSHo4OVBjK2JNTVpZRE8zWHFsQklTRWt5dUNnQUFBUGdlWVJ0QXV4UVZGYVdwVTZjYTIzdjM3dFc1YytkTXJBZ0FBQUQ0SG1FYlFMc1ZFeE9qd1lNSFM1S2NUcWUyYnQwcXE5VnFjbFVBQUFBQVlSdEFPemRyMWl5RmhvWktrcXhXcTdadTNTcUh3MkZ5VlFBQUFPanNDTnNBMmpVZkh4OHRXTEJBM3Q3ZWtpclgzLzduUC85cGNsVUFBQURvN0FqYkFOcTlzTEF3elpvMXk5ZytkT2lRMHRMU1RLd0lBQUFBblIxaEcwQ0hNR1RJRUVWSFJ4dmIyN1p0VTI1dXJva1ZBUUFBb0RNamJBUG9NS1pNbWFLb3FDaEpVa1ZGaFRadjNxemk0bUtUcXdJQUFFQm5STmdHMEdGNGVucHEzcng1Q2c0T2xsUTVZZHJHalJ0bHM5bE1yZ3dBQUFDZERXRWJRSWZTcFVzWExWeTRVTDYrdnBLa3ZMdzhmZmJaWjh4UURnQUFnRlpGMkFiUTRZU0ZoV25ldkhueThLaDhpOHZJeU5DZVBYdE1yZ29BQUFDZENXRWJRSWZVdDI5ZnpaZ3h3OWhPVEV4VVltS2lpUlVCQUFDZ015RnNBK2l3Um80Y3FYSGp4aG5idTNmdlZrWkdob2tWQVFBQW9MTWdiQVBvMEc2NTVSWU5IRGhRa3VSME9yVmx5eGFkUFh2VzVLb0FBQURRMFJHMkFYUm9Gb3RGczJmUFZvOGVQU1JKZHJ0ZG16ZHZaZzF1QUFBQXRDakNOb0FPejl2Yld3c1hMbFJZV0pna3lXYXo2ZU9QUDFaK2ZyN0psUUVBQUtDakltd0Q2QlQ4L2YyMWVQRmloWVNFU0pKS1MwdTFZY01HWGJseXhlVEtBQUFBMEJFUnRnRjBHZ0VCQVZxOGVMRUNBZ0lrU1ZhclZYRnhjYkphclNaWEJqVE5pUk1uZFByMDZSYTU3NnlzTEowNWM2Wkp4L0lsRmdBQWhHMEFuVXh3Y0xDV0xGbWlMbDI2U0pJS0N3c1ZGeGVucTFldm1sd1oyak9yMWFwejU4NHBKU1ZGdTNidDBycDE2L1Q2NjYvcnVlZWUwOUdqUjF2c2NaOTU1aG05L1BMTExYTGZUejMxbEo1NTVwbEdINWVTa3FKbHk1WnAwNlpOTFZCVnBkVFVWRDM1NUpONisrMjM1WFE2YTczZEUwK2VkVE44QUFBZ0FFbEVRVlE4b2JsejU3WllIVzNOSC83d0J6MzU1Sk9OZmo5TFNrclMzTGx6Ty9TNU11UGMxSFdzNi9xa3BLUkczeStBOXNQTDdBSUFvTFdGaG9icTdydnYxdnIxNjFWV1ZxYUNnZ0xGeGNWcDBhSkZSZ2hIKzliUUQ4WWVIaDdhc21WTGt4OG5OalpXVjY5ZWxjUGhxSEYvUkVTRWNuSnlsSlNVcEsxYnQ5WjVYM1BuenRYOTk5L2Y1RnJhaW03ZHVzbkx5MHR2dmZXVy9QejhkTWNkZHlnL1AxKy8vT1V2RzMxZmE5YXNxZkg2dlh2MzZzeVpNK3JldmJzc0Zvc2s2ZXJWcThyS3l0TFFvVU9ONjFxQ3pXWlRmSHk4L1AzOU5YNzgrQVlmZCtMRUNXM1pza1ZIang1VlFVR0JuRTZuQWdNRDFiZHZYOFhHeHVxbW0yNXFkbTNmZlBPTmJEYWJ6cHc1b3lGRGhqVDcvam9TemszbmtwQ1FJS3ZWcWttVEpzbkh4OGZzY3RDSkViWUJkRW9SRVJGYXVIQ2hObXpZb1BMeWN1WGw1V25kdW5WYXNtU0owYzBjN1ZldlhyM3EzRjlZV0NpcjFWcGxIZmFtc0ZxdEdqMTZ0RzY3N1RidDJiTkhDUWtKK3Z2Zi82N3k4bkl0VzdaTTgrYk4wNnhacy9UT08rOG9Qei9mK0JKZzY5YXRHalJva1BHaGYrdldyUjFtT0VQUG5qMzE0b3N2NnQvKzdkLzArdXV2S3lnb1NBTUhEblRya250NzkrNlZKTjErKyszR2RTa3BLWHJoaFJmMDZLT1A2cDU3N25IYlkxM3Z0ZGRlMDY1ZHUvVDg4ODgzK0ppMWE5Y3FMaTVPVHFkVDN0N2VDZzBObGMxbTArWExsM1g1OG1VTkdqVElMV0Y3MGFKRnlzN08xZzAzM05EcysrcG9PRGVkaTlQcDFCLys4QWZkZXV1dCt2blBmMjUyT2VqRUNOc0FPcTFldlhycHpqdnYxT2JObTFWZVhxNUxseTdwd3c4LzFKSWxTeFFjSEd4MmVXaUd2LzcxcjNYdS84bFBmcUwwOUhUTm1qV3IyWTgxWU1BQXpabzFTMmxwYVpJcXY4ajU3cnZ2YXJ6dDh1WExKVldHNjRrVEoycnAwcVhHZGtjeWRPaFFyVnk1VXErKytxb2txVWVQSG8xNmprODg4VVN0NGZ6NDhlTzZjT0dDUWtKQ05HblNKT042VjNmOVljT0dOYVB5dXUzWXNVTTdkKzdVM0xsenF6eDJYYlp0MjZiMTY5Zkx6ODlQVHozMWxLWk5teVp2YjI5SmxWLzY3TnUzVDJWbFpXNnA3K0dISDNiTC9YUkVuSnZPWmR5NGNWcXdZSUUyYjk2czZPaG90N3pYQTAxQjJBYlFxZlhwMDBkMzMzMjNObTdjS0p2TnBzTENRaU53aDRhR21sMGVXc0RwMDZlVm5wNnVrSkFRVFp3NHNVVWV3MTNkbUJ2U0hmN3MyYk4xM3E1Mzc5NjFkc2QydC9mZWUwK1hMbDNTaWhVck5HM2FOSTBZTVVMZHUzZDM2Mk44K3VtbmtxUTVjK1lZb1ZXU0RoOCtMRjlmWHcwZlB0eXRqK2RpdFZyMTl0dHZLemc0V0k4OTlsaURqL3ZrazA4a1NROCsrR0MxRC96QndjR2FNMmVPVytzRVVPbVJSeDdSN3QyNzljNDc3Mmp5NU1uMFdvTXBDTnNBT3IzSXlFZ3RXYkpFSDMvOHNhNWV2U3FyMWFwMTY5WnAwYUpGNnRhdG05bmx3YzArLy94elNkS01HVFBrNWRVeS93MjZjOHl3bDVlWGV2YnNXZU8rczJmUDFydS9KZzBkMDI2MVd1dTk3YlV0MW52Mzd0WFpzMmUxWXNVS1NYSjcwQzRzTERTNmtNK2JOOCs0UGo4L1grbnA2ZXJhdGF2ZWZ2dHQ0L3BMbHk1Smt0NTg4ODFxOXhVY0hLd0hIM3l3d1krOWFkTW1GUllXNnRGSEgyM1VoM2JYak80REJneG84REVkbGRQcGJOSHg5R2c3MnNMZjJ0L2ZYN0d4c1hybm5YZTBZY01HUGZUUVE2YldnODZKc0EwQXFnd0ZTNVlzMFlZTkcyUzFXbFZTVXFMMTY5ZHI0Y0tGdFFZWnREODJtMDA3ZCs2VVZIVzhyN3Q1ZUZRdTlsSGJ4R21OMGJObnoxcGJwdWZPblZ2di90clVGZEtseXFCdXNWZ1VGUlZWNC80TEZ5Nm9vcUtpanNvcnJWcTFTdHUzYjYvM2RnM3BadjdwcDUvS1pyTkprc0xEdzQzcjkrelpJMG02ZlBseWpSUGUxWFJkOSs3ZEd4eTJIUTZIUHYzMFUzbDVlV24yN05rTk9zYkYzOTlmNWVYbE9ucjBxS0tqb3h0MGpPdnY5dkxMTDZ0UG56NTY3NzMzdEgvL2ZoVVhGNnQ3OSs2YVBuMjZZbU5qcTAzOGRPMXhvMGVQcnJMdjZ0V3IyckJoZy9idTNhdno1OC9MMDlOVGd3Y1AxdjMzMzE5dktDb3JLOU9HRFJ1MFo4OGVuVDkvWHQ3ZTNobzRjS0R1dlBOT1RaNDh1Yzc2cjE2OXFuZmVlVWM1T1RsNjRJRUhqS0VURFgzK1hidDIxYnZ2dnF1a3BDUlZWRlJvMUtoUmV1S0pKOVNuVHg4NW5VNXQzTGhSbjMvK3VjNmZQNitBZ0FCTm1EQkJqejMybUxwMjdkb3E1Nlk1eDlhbW9lZDc5ZXJWK3VTVFR6Umh3Z1M5K09LTFZlN0Q2WFRxL3Z2dlYyRmhvWDcyczU5cHhvd1pWZlp2Mzc1ZHExYXRVblIwdEg3M3U5OUpxbngvL09LTEw3UjM3MTVsWm1iS2FyVXFLQ2hJWThhTTBkS2xTOVc3ZCs5cXRUYjBiOTNZMTlERml4ZjEwVWNmS1NFaFFmbjUrZkwyOWxhZlBuMjBjT0ZDVFpzMnJjSG44bzQ3N3RCNzc3Mm56ejc3VEE4ODhJQThQVDBiZkN6Z0RvUnRBUGovd3NQREZSc2JxL1hyMTZ1NHVGaWxwYVhhc0dHRDVzeVpRNnRVQjdGMzcxNVpyVllOSFRwVS9mcjFhN0hIY1lYdGhvUlJzOVFWMHFYS0Q5RmR1blNwOVRaMWphdXU3ZjVxY3VUSUVaMDdkNjdlNDYxV3F6WnMyRkRqdm0zYnRzbkh4MGYvOTMvL3A4REF3R28xTm5kTWZFcEtpaTVkdXFSeDQ4WTFlajZIY2VQRzZhdXZ2dEpISDMya3NMQ3dSaTBoVlZCUW9GZGVlVVY1ZVhrS0N3dVR0N2UzY25KeTlJOS8vRVBKeWNsNjZhV1hHdFE3NDd2dnZ0TXZmL2xMNWVUa1NKSUNBZ0xrNysrdjVPUmtKU2NuNjg0Nzc2ejEyTHk4UFAzcVY3L1NtVE5uWkxGWUZCNGVycEtTRWlVbEpTa3BLVW4zM1hkZnJlT2hNekl5OU5lLy9sVStQajRLQ2dwcThQTjJ5Y3pNMU4vLy9uZFpMQmI1K1Bpb3BLUkVDUWtKK3RkLy9WZjkrYzkvMXQvKzlqZDk5ZFZYQ2c0T2xwK2ZuNjVjdWFJdnYveFM2ZW5wZXUyMTExcjgzRFRuMk5vMDVueVBHemRPbjN6eWlZNGVQVnF0SlRrOVBWMkZoWVdTcE1URXhHcGhPems1MmJnUGw5Lys5cmRLU0VpUUpBVUZCU2tzTEV4NWVYbmF2WHUzRGgwNnBOZGZmNzNXTCtqcStsczM5alYwOHVSSi9lcFh2MUpKU1lrOFBUMFZHaHFxa3BJU3BhYW1LajQrdmxGaE95QWdRREV4TVlxUGoxZEtTb3JHakJuVDRHTUJkeUJzQThBMXVuYnRxbnZ2dlZkeGNYRzZmUG15YkRhYk5tL2VyR25UcHZHZmRBZXdiZHMyU1dyeHlYSmNyU2ZYaCsyTkd6Y2FsMCtjT0ZGbHU2TnpUUTUzdlZXclZqVW9iRy9jdUxIR0dkdVRrcEtVbloydEdUTm1WQW5hN3BTWW1DaEpEVzZadnRZamp6eWl3NGNQNi9MbHkzcmpqVGUwYTljdUxWdTJyRUhMVDczOTl0dnEyN2V2L3V1Ly9rczlldlNRM1c3WGxpMWJ0R2JOR2lVbEplbVRUejdSM1hmZlhlZDkyTzEydmZUU1M4ckp5VkhQbmoyMWN1VktvMlUzTHk5UHExZXZyblZOZE5leFo4NmNVWFIwdEZhc1dLSHUzYnZMNlhScXg0NGRldTIxMS9UQkJ4OG9KaVpHSTBlT3JIWjhYRnljNXM2ZHEyWExsc25MeThzSWZ3MzE3cnZ2YXVIQ2hYcmdnUWZrNWVXbGI3LzlWdi94SC8raHdzSkMvZnJYdjFaMmRyWldybHhwL0h2Ky9QUFA5ZnJycnlzakkwUDc5dTNUcmJmZTJ1TG5waW5IMWxkUFE4LzNtREZqNU9Qakk2dlZxbE9uVG1uUW9FSEdmWDM3N2JlU0tudXd1RjYvMTZvcGJGZFVWR2p4NHNXYU0yZU9JaU1qSlZVT2czanV1ZWVVbjUrdkR6NzRRQ3RYcnF5eDl0cisxazE1RGYzbEwzOVJTVW1KeG84ZnIyZWZmZGI0Z3V2MDZkUEt6TXhzMURtVnBERmp4aWcrUGw1SGpoemgvM0cwT2crekN3Q0F0aVlvS0VpeHNiSEdlRzJuMDZtZE8zZHExNjVkY2pxZEpsZUhwc3JKeVZGeWNySjhmSHdhMVRKU241cTZpcnJDZG5sNWVaWHIxNnhaWTdRVUp5UWtWTmxHN1hKemM3VisvWG9GQkFSVTZ4NzgwVWNmU1pJV0xsellZby92bW1sKzhPREJqVDQySWlKQ3ExYXQwdENoUXlWVnRwS3ZYTGxTdi8vOTcydWR0ZDdGMTlkWEw3NzRvbnIwNkNHcDhuVjExMTEzR2VQVkc3SkcvTzdkdTVXV2xpWmZYMSs5OU5KTFZicFFkK3ZXVGM4OTkxeXRNN2p2M0xsVHFhbXA2dE9uajE1NDRRVmpETDdGWXRITW1UT05WbnJYcEhYWDY5S2xpNTU4OGttamhibXh2UUtHREJtaWh4OSsyRGcrT2pyYW1GQXVLeXRMZDk1NXAyNi8vWFpaTEJaWkxCYk5tVFBIT005SlNVbjEzbjl6emsxempxMU5ZOCszajQrUFJvMGFKZW43OE94eStQQmhlWGw1YWZUbzBjckx5NnZTQ3lVdkwwOFhMbHhROSs3ZDFhZFBIK1A2WC96aUYvclJqMzVrQkcycGNoTFJSWXNXU1ZLTm9kMmx0cjkxVTE1RHAwNmRraVF0V0xDZ3ltdm1oaHR1cU5aQzN4Q3VmN2ZwNmVtTlBoWm9Mc0kyQU5RZ0lDQkE5OXh6VDVYdTQ0bUppZHE4ZWJNeFpoVHRpNnRWZThxVUtlclNwVXV6Nzg5dXQwdjZ2c3Y0dFh4OWZTV3AybXNsTGk2dXhwOEpFeWFvYjkrK3phNnBMWHZqalRkcS9EbCsvSGk5eDY1ZXZWcGxaV1Y2K09HSHE3VmV6NTQ5VzFPblRxM1NxdWR1dWJtNWt1cGZ2NzAyUFh2MjFDdXZ2S0xseTVjYlh4WjgvZlhYK3BkLytSZnQyN2V2MXVQbXpwMXJ2SmF1NVpwdjRQejU4eW9vS0tqenNWM2oyYWRQbjE0bFJMbDRlbnBXbVd6dVdydDI3WklrM1hYWFhkWEdoMHZmdC9RZk8zYXN4dU9uVFp2V3JFbXlhdnBTN01ZYmJ6UXUxelIrM3RWam9MNHZNcVRtblp2bUhGdWJwcHp2OGVQSFM2cjY1VUpaV1ptT0h6K3VrU05IR3V1M1h4dVVhMnJWbHFTUWtKQnFqK2wwT28yVk9lcDZyZFgydDI3S2MzSTkzdTdkdTkwMjc0WDAvYjlqb0RYUmpSd0FhdUhqNDZNRkN4Wm96NTQ5eGdlVmpJd01yVnUzVG5mZGRWZUxkVm1GKzludGRtT1NMbmROak9ZSzJ6V05DL1h3OERDNmQxN0wzOSsveHZ0NjhjVVhkZURBQVNVa0pDZ21KcWJLaDlZTEZ5N29pU2VlcUxXTyt2YTNGVTBkTjIyMzI1V2VucTVodzRacDNyeDV4bEphTGxPbVRORXR0OXppamhKcjVlb1MyNVJ4eHk0ZUhoNmFPM2V1WnN5WW9iaTRPSzFidDA1WHIxN1Y3My8vZTczd3dndEdhTHBXYlhORlhQdkZqR3M4ZDIxY3JYblhUd3AycllpSWlEcVBmZi85OXhVWEYxZHR2K3ZMcE11WEw5ZDRmUC8rL1d0OXpJWnd0ZWhmNjlxL1FVMlQ5N25lbHh2eXBhZzd6azFUanEydm5zYWNiMWRnVGtsSk1jWnRwNlNrcUx5OFhCTW1URERDYkdKaW91YlBueStwOXJEdHVwOERCdzRvS3l0TDU4K2ZyeklSWWwxelVOVDJ0MjdLYzRxTmpkV2JiNzZwSFR0MktEVTFWUXNYTHRUMDZkUGw1K2RYNitQWHhmV2FLQzR1YnRMeFFITVF0Z0dnRGg0ZUhwbzJiWnBDUTBPTmJ1VGZmZmVkM24vL2ZkMTExMTF1WDlvSUxlUGd3WU82ZE9tU2V2WHFaWFM3Yks2clY2OUtVbzB0ajFMbCtQLzZXaDJ2dFcvZlB1M2V2VnR4Y1hGVlpzeXRxS2lvY3lLeSt2YlhwcjcxdWFXR0xmM1ZVTFdGN2ZwbUsvZjA5TlRpeFlzMWFkS2tHbnNSMUxTc2wwdGRTMzlKbGQxU0d6Szd1Q3RrWEx1dWQxUDUrZmxwNmRLbG1qWnRtcDUvL25sZHVIQkJiNzc1cHRhdVhWdXRaYkMyeDd2MlBMaSs5S21ONjR1Q21sb3Q2K1A2c2lnL1A3L08yMTAvWE1LbHVUMUk2cHM1dXJZdnVpUTFhTWhQYzg1TmM0NnRUVlBPZDJSa3BDSWpJNVdUazZQVHAwOXI0TUNCT256NHNDUnB3b1FKaW95TVZGaFltSTRjT1dLRThlVGtaSGw1ZVZVWnYxeFdWcWJmL2U1M09uVG9rS1RLM2wyUmtaR2FQSG15TEJhTGR1L2VYV2ROdGYydG0vS2M1cytmcjY1ZHUycnQyclU2YythTVhuLzlkYTFkdTFiMzNudXZGaTFhVk9QN1FGMWNyNVA2L3EwQUxZR3dEUUFOTUdiTUdJV0VoR2pyMXEyeTJXeXlXcTM2OE1NUE5XM2FOTGVGTjdRYzE5cmFNMmZPZE52YXIwVkZSWkpxLzVEWm8wY1BZK0t2YTJjbnIyMkc1SXlNREEwWU1LQmF3T2pkdTNlZFMzdlZ0Yjh1cmJYMGx6dlVOUWxZUThZdDEzYWJTWk1tTlNoc3UyYkNMaXNyYTNMcjJ2V2lvcUwwekRQUDZPYy8vN2x5YzNPVm5aM2Q0Qm55cjIwRnJHOGN0SmVYbHlvcUtsUldWbGJyYldwckJmYno4NVBWYXRWdmYvdGJvenR5UjlLY2M5T2NZMnZUMVBNOWZ2eDRiZHEwU1VsSlNVYllkb1Z3cWJLcjlvNGRPNVNXbHFhSWlBaWRPM2RPWThlT3JkTFQ1dDEzMzlXaFE0ZlVxMWN2L2V4blA5T3dZY09NOThxa3BLUjZ3N2E3bjlPVUtWTTBlZkpreGNmSGErUEdqVXBKU2RIYXRXdVZuWjJ0WjU1NXBsRTF1UDVHdFgweENyUWt3allBTkZELy92MTE3NzMzYXVQR2pTb3FLcExkYnRlT0hUdDA5dXhaM1hiYmJUV09SNFA1OHZQemRlalFJVmtzRnJmT1F1NEtQTFcxYlBYcjEwL0p5Y25Lejg4MzFvVCs3TFBQTkh2MjdDb3RsbmE3WGZ2Mzc5ZXBVNmUwWk1tU0t2Y3hkdXpZUm5kRmRkVm1zVmpxYkhWcjdhVy9Xa3BkM2RQZHRmUlhhR2lvTGwrK2JQU09jQmZYWkY3Uzl6MGxycFdYbDFmamNhNXg3cjYrdnZYVzA2TkhEMlZsWlNrMU5WV1RKazJxOFRhdUNlQ3VGeGtacWJTME5HVmxaWFhJc04yY2M5T2NZMnZUMVBNOWJ0dzRiZHEwU2NuSnlicjExbHVWbFpWVjVRdXFtSmdZN2RpeFE0bUppY1lYYk5kM0lmLzY2NjhsU1E4OTlKQ0dEeDllWlY5amV1aGNyem12SVE4UEQwMmVQRm1USjAvV0o1OThvdFdyVjJ2Nzl1MTY4TUVIRzlXcnpOV3E3aG9MRHJRbXdqWUFORUo0ZUxqdXUrOCtmZmJaWjBiUU9IbnlwSEp6Y3pWLy9ueGpCbk8wSFY5KythVWNEb2R1dXVrbXQvNTlMbDY4S0VtMWpwZTk4Y1lidFdYTEZoMDhlRkMzM25xcjFxMWJwOVdyVjJ2MTZ0VTEzajQwTkxUYXVyei8rWi8vMmFTNlZxeFlvY2pJU0wzODhzczFka1YrNnFtbm1qM253UDMzMzkrb01aQnZ2UEZHamRjM1pJSTBzMFZHUmlvakkwTm56NTV0ZE5qT3ljbXBjUUl0U2NyT3pwWlVPVE56VGZlN2JkczJUWjgrdlVwdkRLZlRxYzJiTjB1U0prNmNXRytYMnJGanh5b3JLMHZidG0zVDRzV0xGUkFRVUdWL1lXRmhyUzMvNDhhTlUxcGFtajc3N0RQTm56Ky94aThVblU2bkhBNUh2VjIrMjZMbW5Kdm1IRnVicHA3dlVhTkd5ZGZYVnlrcEtVWVg4bXZuQUlpT2pwYkZZbEZpWXFMUlUrWDZzSDNseWhWSk5jOHJVZGN3ajVaNlR0ZWJQWHUyOGQ1WlVGRFFxTER0K3IrNnRsNDZRRXRpTm5JQWFLU0FnQUF0V3JSSUV5ZE9OSzY3ZlBteVB2amdBNldrcEpoWUdhN25kRHIxeFJkZlNLcC9ZclIvL09NZmV2amhoeHZjQ3VyNkFGZmJoNzV4NDhiSjI5dGJuMzc2cVVKQ1F2VG1tMjlxK2ZMbFdycDBhYldmNWN1WGEvWHExVVlMZUhOMDc5NWRFeVpNMFBIangvWEhQLzZ4eHRzc1dMQkEwNmRQYjlialRKOCtYUXNXTEdqdzdiZHUzVnJqVDBQVzJEYWJxd1g2eElrVGpUNzJ4ei8rc2RhdVhhdlRwMDlYR1VlY25wNnVWYXRXU2FvTXpUWDFRa2hKU2RHZi92UW5ZOXlyMVdyVm4vNzBKeDA5ZWxTZW5wNjY1NTU3Nm4zOEJRc1d5TWZIUjVjdVhkS3ZmLzFyWldWbEdmdE9uVHFsNTU1N3J0WXgxL1BtelZOQVFJRE9uVHVuMy96bU4xV090ZGxzaW8rUDEwOS8rbE5qYkh4NzA1eHowNXhqYTlQVTgrM2o0Nk14WThhb3VMaFlPM2Jza0wrL2Y1VjF6N3QyN2FvQkF3WW9MUzFOSjArZVZFUkVSTFhWRDF4ZkNIMzAwVWZHZVBTclY2L3FMMy81aTQ0ZVBkcW81OUhjNS9UODg4OGJFNzVKbGUvanJva1J2YjI5cXl4WDFoQ3VmN2VOWFlvTmNBZGF0Z0dnQ1R3OFBIVHp6VGNyTWpKUzI3WnRVMGxKaVNvcUtyUjkrM2FkUFh0V00yYk1vRnQ1RzNEa3lCRmR1SEJCd2NIQnV2bm1tK3U4YlZ4Y25FcExTN1ZodzRZR1RRcVdrWkVoSHgrZkdtZE1saXEvbEprK2ZicSsrT0lMclYrL1hyR3hzVzZiYkt3K3k1Y3ZWM1oydG5idDJxVUJBd1lvTmphMlZSNjNMczN0eW0ybThlUEhhKzNhdFRwdzRJQWVldWloUmgxYlZsYW05ZXZYYS8zNjlmTHo4MU53Y0xDc1Zxc1JvQWNNR0tDZi9PUW5OUjY3ZVBGaWJkaXdRVHQyN0ZCb2FLZ3VYYnBrakpOLzhza25kY01OTjlUNytKR1JrVnErZkxuKytNYy82dVRKazNycXFhY1VHaG9xcDlPcHk1Y3ZLenc4WEk4Ly9uaU5YOHlFaFlYcEY3LzRoVjU2NlNVbEpTWHBxYWVlVW5Cd3NIeDlmWTFhUEQwOWE1MkhvSzFyenJscHpyRzFhYzc1SGpkdW5BNGNPS0RrNUdUZGZQUE4xVzRURXhPajlldlhLeU1qUTNmY2NVZTE0Mk5qWTdWcTFTb2RQMzVjRHo3NG9NTEN3blRwMGlWNWVYbnAwVWNmMVZ0dnZkWGc1OUhjNTVTUWtLQ0VoQVQ1Ky9zck9EaFloWVdGeGpDTEgvM29SOVY2RWRUbndJRURrbFRqalA5QVMydWY3NDRBMEViMDY5ZFBTNWN1cmRLdC9NU0pFN3B3NFlKbXpacEZ0eldUdVZxMXAwK2ZYbThndU9PT083UnQyN1lhUDRqVzVPVEprK3JidDIrZEU2NDkvUEREaW8rUDE5Lys5amRkdkhoUlM1Y3VOZFpaYml5bjB5bTczUzY3M2E2S2lvb3F5L0djT1hORzVlWGxLaTh2VjFsWm1jckx5elY5K25TbHBxYnEzWGZmMWFCQmc0d2xnRnJieElrVEc5MTl2NjNOR3R5dlh6OE5IRGhRcDA2ZFVsWldWb01uTXBNcWwzWGJzMmVQVHAwNnBkemNYT1huNXlzd01GQmp4NDdWbENsVGRQdnR0OWY2Mmh3M2JweGlZbUwwdi8vN3YwcExTNU92cjYvR2pCbWoyTmpZT3BlY3V0N01tVE1WRlJXbGRldlc2ZGl4WTdweTVZckN3OE0xZi81OFBmREFBMFozOXByY2ROTk4rdk9mLzZ4MTY5YnAyMisvVlVGQmdjckt5aFFaR2FuUm8wZHIzcng1VFg1TnR3WE5PVGZOT2JZMlRUM2ZybTdoRG9kREV5Wk1xTGJmRmJidGRudU5ZNmRuenB3cGIyOXZ4Y1hGS1NzclMwVkZSWXFPanRaamp6MW1kREZ2cXNZK3B4Lys4SWZhdDIrZnNyT3o5ZDEzM3lra0pFUXhNVEc2ODg0N0d6MGg2ZW5UcDVXWm1hbmh3NGZYT1NFazBGSXNOcHV0L3JVUkFBQjFjamdjMnI5L3YvYnYzMS9sK3JGangrcVdXMjV4eTVKQmFEc3lNelAxOU5OUGEvNzgrWHI2NmFjbFZTNHZ0V1hMbG1vdHVLbXBxZnJOYjM2andzSkNlWGw1YWZUbzBSb3hZb1Q2OXUycmlJZ0loWVNFeU0vUFQ1NmVua1p3Zi96eHg0MWc3UXJYRG9lanlmV0doSVRvalRmZWFGUTM5Ymx6NXlvZ0lFRHIxcTFyOERIdW1KRHN6Smt6K3ZHUGZ5eUx4YUpObXpZMTZ6SGNOVUdhSk8zY3VWUC8vZC8vclZtelp1bW5QLzFwcysrdkxxNGVFQysvL0hLalFqV0FxdjduZi81SFgzMzFsWjU3N2psTm1UTEY3SExRQ2RHeURRQnVjRzIzOGkrKytNTG9JcHFZbUtqVHAwOXIxcXhaalI1bmhyYkxOUWF3SVVGb3lKQWhldlBOTi9YQkJ4L29xNisrMHVIRGg0MUpqSzQzYnR3NC9mdS8vN3Y4L2YzbDdlMHRIeDhmK2ZqNHlOZlgxL2g5N2VWcnI3dCtuK3Zubi8vOHA5YXZYNjlYWG5tbFNST3V0YlFQUC94UW16ZHZscSt2cnp3OFBIVHg0a1ZWVkZTMHVaQTViZG8wZmZ6eHg5cXhZNGNXTFZyVXFOWnRBSzN2OU9uVDJybHpwNFlPSGFwYmJybkY3SExRU1JHMkFjQ04rdlhycDRjZWVraDc5dXpSc1dQSEpGWE9TaHNYRjZkUm8wWnA2dFNwak9YdUFHYk9uS2s5ZS9aVTZacmRyVnUzV3NmUWhvV0Y2ZW1ubjlZVFR6eWhreWRQS2owOVhlZk9uVk4rZnI2S2k0dFZXbG9xaDhPaHUrNjZTeGFMUld2WHJuVmJyVU9HREZGR1JvYm16WnZudHZ0MHAzNzkrbFdaSE1uVDAxT2pSNC9XaWhVcmFyeDlZR0Jndld0THU0U0dodGE0cEZaVFdDd1dQZlBNTTFxeFlvVmVmZlZWdmZMS0svWE9CQTdBSEJVVkZYcjExVmZsNWVXbGxTdFgxam5jQjJoSmRDTUhnQmFTbVptcDdkdTNWMWtlS1RBd1VETm56bFQvL3YzTkt3eHVVVjVlM3FHSEIrVGw1Y2xpc2JobGh2VDZ1TWFqTzUxT2VYbDV0ZWtQeHR1M2I5ZXFWYXQwOTkxMzYvSEhIMitSeDZBYk9kQThybUU5eno3N3JHNjc3VGF6eTBFblJ0Z0dnQlpVVmxhbXZYdjNLams1dWNyMUF3Y08xTlNwVTl2MXhFSUFXZ1poR3dBNkJ2by9BVUFMOHZYMTFXMjMzYVpGaXhaVjZmcDY2dFFwdmZmZWU5cXpaNC9LeXNwTXJCQUFBQUF0Z1padEFHZ2xOcHROMzN6empSSVRFK1YwZnYvVzYrL3ZyMG1USm1uVXFGR01BUVVBQU9nZ0NOc0EwTW9LQ2dyMDlkZGZLeU1qbzhyMVlXRmhtanAxcWdZTUdHQlNaUUFBQUhBWHdqWUFtQ1F6TTFONzl1eFJRVUZCbGV2NzlPbWppUk1ucW5mdjNpWlZCZ0FBZ09ZaWJBT0FpUndPaDVLVGt4VWZIMTl0aWFMSXlFaU5IeitlbG00QUFJQjJpTEFOQUcxQVdWbVo5dS9mcjhURVJEa2NqaXI3SWlJaU5ISGlSQTBjT0xCTkw0a0VBQUNBN3hHMkFhQU5LU29xMHFGRGg1U1NraUs3M1Y1bFgxaFltTWFQSDYraFE0Y3lrUm9BQUVBYlI5Z0dnRGJJYXJYcTIyKy9WVkpTa213Mlc1VjlnWUdCR2pseXBFYU9IS25Bd0VDVEtnUUFBRUJkQ05zQTBJYVZscFlxTVRGUmlZbUpLaTB0cmJMUFlyRm93SUFCR2pWcWxQcjE2MGRyTndBQVFCdEMyQWFBZHNCbXN5azVPVm1IRHgrVzFXcXR0cC9XYmdBQWdMYUZzQTBBN1lqRDRWQkdSb2FTazVPVm1abFpiYi9GWWxHL2Z2MDBlUEJnM1hERERmTDM5Mi85SWdFQUFFRFlCb0QycXFpb1NDa3BLVXBKU2FteHRkdGlzU2dxS2txREJnM1NvRUdEYVBFR0FBQm9SWVJ0QUdqbkhBNkhNak16bFpLU29veU1ERG1kTmIrdDkralJ3d2plb2FHaHJWd2xBQUJBNTBMWUJvQU9wTGk0V09ucDZVcFBUOWU1YytkcURkN0J3Y0hxM2J1M29xS2kxTHQzYjRXRWhMUnlwUUFBQUIwYllSc0FPcWlTa2hKbFpHUW9QVDFkMmRuWjFkYnR2bFpBUUlBUnZIdjM3cTJ3c0xCV3JCUUFBS0RqSVd3RFFDZGdzOW1VbVptcDlQUjBaV1ptVmx1NyszcisvdjdxM3IyN3dzUERqWit3c0RENStQaTBVc1VBQUFEdEcyRWJBRG9aaDhPaDc3NzdUbWZQbnRXNWMrZVVrNU5UYlEzdjJnUUZCYWxidDI1R0FBOEpDVkZnWUtDNmRPa2lMeSt2RnE0Y0FBQ2cvU0JzQTBBbjUzUTZsWitmcjNQbnp1bnMyYlBLeWNtcGNYYnordmo2K2lvZ0lNQUkzNjdmQVFFQjh2SHhrWWVIaDd5OHZLcjllSHA2R3I4dEZrc0xQRU1BQUlEV1I5Z0dBRlJ6NWNvVjVlZm5LeTh2VC9uNStjclB6OWVsUzVmcUhQZmRYQTZIbzhYdUd3Q0ExalI1OG1STm1qVEo3REpnTXZyOEFRQ3FDUWtKVVVoSWlHNjQ0UWJqT29mRFVTMkVGeFVWeVdxMXltcTFFcFlCQUFDdVFkZ0dBRFNJaDRlSFFrTkRGUm9hcWtHREJsWFo1M1E2VlZwYUtxdlZxdUxpWWlPQVc2MVdsWlNVcUtLaVFoVVZGYkxiN1Nvdkw1ZmRiamUyWGIvcm03UU5BQUNnUGFFYk9RQUFBQUFBYnVaaGRnRUFBQUFBQUhRMGhHMEFBQUFBQU55TXNBMEFBQUFBZ0pzUnRnRUFBQUFBY0RQQ05nQUFBQUFBYmtiWUJnQUFBQURBelFqYkFBQUFBQUM0R1dFYkFBQUFBQUEzSTJ3REFBQUFBT0JtaEcwQUFBQUFBTnlNc0EwQUFBQUFnSnNSdGdFQUFBQUFjRFBDTmdBQUFBQUFia2JZQmdBQUFBREF6UWpiQUFBQUFBQzRHV0ViQUFBQUFBQTNJMndEQUFBQUFPQm1oRzBBQUFBQUFOeU1zQTBBQUFBQWdKc1J0Z0VBQUFBQWNEUENOZ0FBQUFBQWJrYllCZ0FBQUFEQXpRamJBQUFBQUFDNEdXRWJBQUFBQUFBM0kyd0RBQUFBQU9CbWhHMEFBQUFBQU55TXNBMEFBQUFBZ0pzUnRnRUFBQUFBY0RQQ05nQUFBQUFBYmtiWUJnQUFBQURBelFqYkFBQUFBQUM0R1dFYkFBQUFBQUEzSTJ3REFBQUFBT0JtaEcwQUFBQUFBTnlNc0EwQUFBQUFnSnNSdGdFQUFBQUFjRFBDTmdBQUFBQUFia2JZQmdBQUFBREF6UWpiQUFBQUFBQzRHV0ViQUFBQUFBQTNJMndEQU1KVjFIVUFBQUFsU1VSQlZBQUFBT0JtaEcwQUFBQUFBTnlNc0EwQUFBQUFnSnNSdGdFQUFBQUFjTFAvQndxVEw4eEtkeWdKQUFBQUFFbEZUa1N1UW1DQyIsCgkiVGhlbWUiIDogIiIsCgkiVHlwZSIgOiAibWluZCIsCgkiVmVyc2lvbiIgOiAiOSIKfQo="/>
    </extobj>
  </extobjs>
</s:customData>
</file>

<file path=customXml/itemProps92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23104</Words>
  <Application>WPS 演示</Application>
  <PresentationFormat>宽屏</PresentationFormat>
  <Paragraphs>987</Paragraphs>
  <Slides>74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84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Scrapy爬虫框架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217</cp:revision>
  <dcterms:created xsi:type="dcterms:W3CDTF">2019-06-19T02:08:00Z</dcterms:created>
  <dcterms:modified xsi:type="dcterms:W3CDTF">2024-02-28T12:28:10Z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76F39DFBB26C4273910E9D7CD3A8181E</vt:lpwstr>
  </property>
</Properties>
</file>